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4376" r:id="rId5"/>
  </p:sldMasterIdLst>
  <p:notesMasterIdLst>
    <p:notesMasterId r:id="rId44"/>
  </p:notesMasterIdLst>
  <p:handoutMasterIdLst>
    <p:handoutMasterId r:id="rId45"/>
  </p:handoutMasterIdLst>
  <p:sldIdLst>
    <p:sldId id="2032040147" r:id="rId6"/>
    <p:sldId id="275" r:id="rId7"/>
    <p:sldId id="2032040145" r:id="rId8"/>
    <p:sldId id="260" r:id="rId9"/>
    <p:sldId id="416" r:id="rId10"/>
    <p:sldId id="303" r:id="rId11"/>
    <p:sldId id="417" r:id="rId12"/>
    <p:sldId id="3481" r:id="rId13"/>
    <p:sldId id="432" r:id="rId14"/>
    <p:sldId id="3478" r:id="rId15"/>
    <p:sldId id="3485" r:id="rId16"/>
    <p:sldId id="3482" r:id="rId17"/>
    <p:sldId id="3496" r:id="rId18"/>
    <p:sldId id="354" r:id="rId19"/>
    <p:sldId id="3487" r:id="rId20"/>
    <p:sldId id="634" r:id="rId21"/>
    <p:sldId id="3491" r:id="rId22"/>
    <p:sldId id="3493" r:id="rId23"/>
    <p:sldId id="612" r:id="rId24"/>
    <p:sldId id="3497" r:id="rId25"/>
    <p:sldId id="3502" r:id="rId26"/>
    <p:sldId id="3489" r:id="rId27"/>
    <p:sldId id="3495" r:id="rId28"/>
    <p:sldId id="305" r:id="rId29"/>
    <p:sldId id="3486" r:id="rId30"/>
    <p:sldId id="3473" r:id="rId31"/>
    <p:sldId id="3501" r:id="rId32"/>
    <p:sldId id="3499" r:id="rId33"/>
    <p:sldId id="3484" r:id="rId34"/>
    <p:sldId id="3245" r:id="rId35"/>
    <p:sldId id="3243" r:id="rId36"/>
    <p:sldId id="259" r:id="rId37"/>
    <p:sldId id="393" r:id="rId38"/>
    <p:sldId id="382" r:id="rId39"/>
    <p:sldId id="385" r:id="rId40"/>
    <p:sldId id="414" r:id="rId41"/>
    <p:sldId id="2032040144" r:id="rId42"/>
    <p:sldId id="2032040146" r:id="rId43"/>
  </p:sldIdLst>
  <p:sldSz cx="9144000" cy="5143500" type="screen16x9"/>
  <p:notesSz cx="6950075" cy="923607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 Tervo" initials="" lastIdx="18" clrIdx="0"/>
  <p:cmAuthor id="2" name="Lorri Lafferty" initials="" lastIdx="1" clrIdx="1"/>
  <p:cmAuthor id="3" name="Lorri Lafferty" initials="LL" lastIdx="4" clrIdx="2">
    <p:extLst>
      <p:ext uri="{19B8F6BF-5375-455C-9EA6-DF929625EA0E}">
        <p15:presenceInfo xmlns:p15="http://schemas.microsoft.com/office/powerpoint/2012/main" userId="S::Lorri.Lafferty@Premera.com::f56a3f1c-6a59-47be-a1c4-dd4aea0e1f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A99271"/>
    <a:srgbClr val="A7A573"/>
    <a:srgbClr val="7FAAFF"/>
    <a:srgbClr val="5F7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1" autoAdjust="0"/>
    <p:restoredTop sz="91892" autoAdjust="0"/>
  </p:normalViewPr>
  <p:slideViewPr>
    <p:cSldViewPr snapToGrid="0" snapToObjects="1">
      <p:cViewPr varScale="1">
        <p:scale>
          <a:sx n="138" d="100"/>
          <a:sy n="138" d="100"/>
        </p:scale>
        <p:origin x="912"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1992"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3CBD2-4E9B-466A-9D7D-196B2277E91F}" type="doc">
      <dgm:prSet loTypeId="urn:microsoft.com/office/officeart/2005/8/layout/hList3" loCatId="list" qsTypeId="urn:microsoft.com/office/officeart/2005/8/quickstyle/simple1" qsCatId="simple" csTypeId="urn:microsoft.com/office/officeart/2005/8/colors/accent2_5" csCatId="accent2" phldr="1"/>
      <dgm:spPr/>
      <dgm:t>
        <a:bodyPr/>
        <a:lstStyle/>
        <a:p>
          <a:endParaRPr lang="en-US"/>
        </a:p>
      </dgm:t>
    </dgm:pt>
    <dgm:pt modelId="{BB9898EB-8655-4286-B1BF-D0584C361CEA}">
      <dgm:prSet phldrT="[Text]" custT="1"/>
      <dgm:spPr/>
      <dgm:t>
        <a:bodyPr/>
        <a:lstStyle/>
        <a:p>
          <a:r>
            <a:rPr lang="en-US" altLang="en-US" sz="2400" b="1" dirty="0">
              <a:latin typeface="Roboto Light" panose="02000000000000000000" pitchFamily="2" charset="0"/>
            </a:rPr>
            <a:t>Medical Services </a:t>
          </a:r>
          <a:endParaRPr lang="en-US" sz="2400" dirty="0"/>
        </a:p>
      </dgm:t>
    </dgm:pt>
    <dgm:pt modelId="{C71ED253-F91D-4A5A-9C6F-E91C38D36E28}" type="parTrans" cxnId="{610D3418-781C-4FC0-BE17-50A069D93D09}">
      <dgm:prSet/>
      <dgm:spPr/>
      <dgm:t>
        <a:bodyPr/>
        <a:lstStyle/>
        <a:p>
          <a:endParaRPr lang="en-US">
            <a:solidFill>
              <a:schemeClr val="bg1"/>
            </a:solidFill>
          </a:endParaRPr>
        </a:p>
      </dgm:t>
    </dgm:pt>
    <dgm:pt modelId="{5F6C1046-DA82-4AC1-8021-729F55716973}" type="sibTrans" cxnId="{610D3418-781C-4FC0-BE17-50A069D93D09}">
      <dgm:prSet/>
      <dgm:spPr/>
      <dgm:t>
        <a:bodyPr/>
        <a:lstStyle/>
        <a:p>
          <a:endParaRPr lang="en-US">
            <a:solidFill>
              <a:schemeClr val="bg1"/>
            </a:solidFill>
          </a:endParaRPr>
        </a:p>
      </dgm:t>
    </dgm:pt>
    <dgm:pt modelId="{E308D749-A361-41E6-AEDC-62DA535D0E36}">
      <dgm:prSet phldrT="[Text]" custT="1"/>
      <dgm:spPr/>
      <dgm:t>
        <a:bodyPr/>
        <a:lstStyle/>
        <a:p>
          <a:r>
            <a:rPr lang="en-US" altLang="en-US" sz="1400" dirty="0">
              <a:latin typeface="Roboto Light" panose="02000000000000000000" pitchFamily="2" charset="0"/>
            </a:rPr>
            <a:t>Cost shares waived for eligible medical services at designated COE providers</a:t>
          </a:r>
          <a:endParaRPr lang="en-US" sz="1400" dirty="0"/>
        </a:p>
      </dgm:t>
    </dgm:pt>
    <dgm:pt modelId="{5874936D-2169-408B-B0B2-25ECA8FE8639}" type="parTrans" cxnId="{4842F257-2641-48F6-AAE9-D128DA566B6D}">
      <dgm:prSet/>
      <dgm:spPr/>
      <dgm:t>
        <a:bodyPr/>
        <a:lstStyle/>
        <a:p>
          <a:endParaRPr lang="en-US">
            <a:solidFill>
              <a:schemeClr val="bg1"/>
            </a:solidFill>
          </a:endParaRPr>
        </a:p>
      </dgm:t>
    </dgm:pt>
    <dgm:pt modelId="{8A053D22-CDF2-4371-88CD-1F286B4873A3}" type="sibTrans" cxnId="{4842F257-2641-48F6-AAE9-D128DA566B6D}">
      <dgm:prSet/>
      <dgm:spPr/>
      <dgm:t>
        <a:bodyPr/>
        <a:lstStyle/>
        <a:p>
          <a:endParaRPr lang="en-US">
            <a:solidFill>
              <a:schemeClr val="bg1"/>
            </a:solidFill>
          </a:endParaRPr>
        </a:p>
      </dgm:t>
    </dgm:pt>
    <dgm:pt modelId="{85148ECA-43FF-4D0B-9371-5E8C12AA8B2E}">
      <dgm:prSet phldrT="[Text]" custT="1"/>
      <dgm:spPr/>
      <dgm:t>
        <a:bodyPr/>
        <a:lstStyle/>
        <a:p>
          <a:r>
            <a:rPr lang="en-US" altLang="en-US" sz="1400" dirty="0">
              <a:latin typeface="Roboto Light" panose="02000000000000000000" pitchFamily="2" charset="0"/>
            </a:rPr>
            <a:t>PPO Plans: Waive deductible &amp; coinsurance</a:t>
          </a:r>
          <a:endParaRPr lang="en-US" sz="1400" dirty="0"/>
        </a:p>
      </dgm:t>
    </dgm:pt>
    <dgm:pt modelId="{9269E911-82C5-4ADA-8922-C879B18EB8E0}" type="parTrans" cxnId="{EAA341E5-2B98-445A-8433-A1E2EB60B393}">
      <dgm:prSet/>
      <dgm:spPr/>
      <dgm:t>
        <a:bodyPr/>
        <a:lstStyle/>
        <a:p>
          <a:endParaRPr lang="en-US">
            <a:solidFill>
              <a:schemeClr val="bg1"/>
            </a:solidFill>
          </a:endParaRPr>
        </a:p>
      </dgm:t>
    </dgm:pt>
    <dgm:pt modelId="{89026B25-E4A6-44E4-8B9C-FC8792B07210}" type="sibTrans" cxnId="{EAA341E5-2B98-445A-8433-A1E2EB60B393}">
      <dgm:prSet/>
      <dgm:spPr/>
      <dgm:t>
        <a:bodyPr/>
        <a:lstStyle/>
        <a:p>
          <a:endParaRPr lang="en-US">
            <a:solidFill>
              <a:schemeClr val="bg1"/>
            </a:solidFill>
          </a:endParaRPr>
        </a:p>
      </dgm:t>
    </dgm:pt>
    <dgm:pt modelId="{4BE20C40-D781-4AA2-AD27-AA36577CAFFC}">
      <dgm:prSet phldrT="[Text]" custT="1"/>
      <dgm:spPr/>
      <dgm:t>
        <a:bodyPr/>
        <a:lstStyle/>
        <a:p>
          <a:r>
            <a:rPr lang="en-US" altLang="en-US" sz="1400" dirty="0">
              <a:latin typeface="Roboto Light" panose="02000000000000000000" pitchFamily="2" charset="0"/>
            </a:rPr>
            <a:t>QHDHP Plans: Deductible, then coinsurance waived</a:t>
          </a:r>
          <a:endParaRPr lang="en-US" sz="1400" dirty="0"/>
        </a:p>
      </dgm:t>
    </dgm:pt>
    <dgm:pt modelId="{8B42A462-FDAF-4FAC-B1C1-B06E1A5B1B51}" type="parTrans" cxnId="{8F57FDFC-3BE6-4D8C-9E08-F56F3722A586}">
      <dgm:prSet/>
      <dgm:spPr/>
      <dgm:t>
        <a:bodyPr/>
        <a:lstStyle/>
        <a:p>
          <a:endParaRPr lang="en-US">
            <a:solidFill>
              <a:schemeClr val="bg1"/>
            </a:solidFill>
          </a:endParaRPr>
        </a:p>
      </dgm:t>
    </dgm:pt>
    <dgm:pt modelId="{24332E25-3013-4535-B083-5502559591BB}" type="sibTrans" cxnId="{8F57FDFC-3BE6-4D8C-9E08-F56F3722A586}">
      <dgm:prSet/>
      <dgm:spPr/>
      <dgm:t>
        <a:bodyPr/>
        <a:lstStyle/>
        <a:p>
          <a:endParaRPr lang="en-US">
            <a:solidFill>
              <a:schemeClr val="bg1"/>
            </a:solidFill>
          </a:endParaRPr>
        </a:p>
      </dgm:t>
    </dgm:pt>
    <dgm:pt modelId="{ADCA01C0-423E-4A56-B087-178B28493A52}">
      <dgm:prSet phldrT="[Text]"/>
      <dgm:spPr/>
      <dgm:t>
        <a:bodyPr/>
        <a:lstStyle/>
        <a:p>
          <a:endParaRPr lang="en-US" dirty="0">
            <a:solidFill>
              <a:schemeClr val="bg1"/>
            </a:solidFill>
          </a:endParaRPr>
        </a:p>
      </dgm:t>
    </dgm:pt>
    <dgm:pt modelId="{2DBC669B-F488-45F9-8647-D8D61239AE3A}" type="sibTrans" cxnId="{A3466E50-FE98-4419-9C23-470245594528}">
      <dgm:prSet/>
      <dgm:spPr/>
      <dgm:t>
        <a:bodyPr/>
        <a:lstStyle/>
        <a:p>
          <a:endParaRPr lang="en-US">
            <a:solidFill>
              <a:schemeClr val="bg1"/>
            </a:solidFill>
          </a:endParaRPr>
        </a:p>
      </dgm:t>
    </dgm:pt>
    <dgm:pt modelId="{8148D02E-AE92-402F-8DC0-DAAC3E3736A1}" type="parTrans" cxnId="{A3466E50-FE98-4419-9C23-470245594528}">
      <dgm:prSet/>
      <dgm:spPr/>
      <dgm:t>
        <a:bodyPr/>
        <a:lstStyle/>
        <a:p>
          <a:endParaRPr lang="en-US">
            <a:solidFill>
              <a:schemeClr val="bg1"/>
            </a:solidFill>
          </a:endParaRPr>
        </a:p>
      </dgm:t>
    </dgm:pt>
    <dgm:pt modelId="{8A8230EC-53C5-49B2-BCB1-0071BF153693}" type="pres">
      <dgm:prSet presAssocID="{7403CBD2-4E9B-466A-9D7D-196B2277E91F}" presName="composite" presStyleCnt="0">
        <dgm:presLayoutVars>
          <dgm:chMax val="1"/>
          <dgm:dir/>
          <dgm:resizeHandles val="exact"/>
        </dgm:presLayoutVars>
      </dgm:prSet>
      <dgm:spPr/>
    </dgm:pt>
    <dgm:pt modelId="{C74B7C2E-0636-4AB3-A03B-EE14F5EE0446}" type="pres">
      <dgm:prSet presAssocID="{BB9898EB-8655-4286-B1BF-D0584C361CEA}" presName="roof" presStyleLbl="dkBgShp" presStyleIdx="0" presStyleCnt="2" custScaleX="100000" custScaleY="53349"/>
      <dgm:spPr/>
    </dgm:pt>
    <dgm:pt modelId="{37FFC9BF-87B6-430D-9678-39B715C58049}" type="pres">
      <dgm:prSet presAssocID="{BB9898EB-8655-4286-B1BF-D0584C361CEA}" presName="pillars" presStyleCnt="0"/>
      <dgm:spPr/>
    </dgm:pt>
    <dgm:pt modelId="{3CFCDE76-9116-4D2B-9C99-32E75B6EAB38}" type="pres">
      <dgm:prSet presAssocID="{BB9898EB-8655-4286-B1BF-D0584C361CEA}" presName="pillar1" presStyleLbl="node1" presStyleIdx="0" presStyleCnt="3" custScaleX="115295" custScaleY="75396" custLinFactNeighborY="-22274">
        <dgm:presLayoutVars>
          <dgm:bulletEnabled val="1"/>
        </dgm:presLayoutVars>
      </dgm:prSet>
      <dgm:spPr/>
    </dgm:pt>
    <dgm:pt modelId="{4BC7EB8B-A940-416A-8F9E-6210D4FFAC88}" type="pres">
      <dgm:prSet presAssocID="{85148ECA-43FF-4D0B-9371-5E8C12AA8B2E}" presName="pillarX" presStyleLbl="node1" presStyleIdx="1" presStyleCnt="3" custScaleY="75396" custLinFactNeighborY="-22274">
        <dgm:presLayoutVars>
          <dgm:bulletEnabled val="1"/>
        </dgm:presLayoutVars>
      </dgm:prSet>
      <dgm:spPr/>
    </dgm:pt>
    <dgm:pt modelId="{0E128688-6B1D-4A4A-A262-195C3F083BE6}" type="pres">
      <dgm:prSet presAssocID="{4BE20C40-D781-4AA2-AD27-AA36577CAFFC}" presName="pillarX" presStyleLbl="node1" presStyleIdx="2" presStyleCnt="3" custScaleY="75396" custLinFactNeighborY="-22274">
        <dgm:presLayoutVars>
          <dgm:bulletEnabled val="1"/>
        </dgm:presLayoutVars>
      </dgm:prSet>
      <dgm:spPr/>
    </dgm:pt>
    <dgm:pt modelId="{489F0787-528B-4D84-9E22-FE87D8F775DB}" type="pres">
      <dgm:prSet presAssocID="{BB9898EB-8655-4286-B1BF-D0584C361CEA}" presName="base" presStyleLbl="dkBgShp" presStyleIdx="1" presStyleCnt="2"/>
      <dgm:spPr/>
    </dgm:pt>
  </dgm:ptLst>
  <dgm:cxnLst>
    <dgm:cxn modelId="{58B75D01-AD5A-46FF-BD9E-988A64E0AD57}" type="presOf" srcId="{E308D749-A361-41E6-AEDC-62DA535D0E36}" destId="{3CFCDE76-9116-4D2B-9C99-32E75B6EAB38}" srcOrd="0" destOrd="0" presId="urn:microsoft.com/office/officeart/2005/8/layout/hList3"/>
    <dgm:cxn modelId="{51EC0A06-6ADA-4519-A47F-520819647C99}" type="presOf" srcId="{BB9898EB-8655-4286-B1BF-D0584C361CEA}" destId="{C74B7C2E-0636-4AB3-A03B-EE14F5EE0446}" srcOrd="0" destOrd="0" presId="urn:microsoft.com/office/officeart/2005/8/layout/hList3"/>
    <dgm:cxn modelId="{610D3418-781C-4FC0-BE17-50A069D93D09}" srcId="{7403CBD2-4E9B-466A-9D7D-196B2277E91F}" destId="{BB9898EB-8655-4286-B1BF-D0584C361CEA}" srcOrd="0" destOrd="0" parTransId="{C71ED253-F91D-4A5A-9C6F-E91C38D36E28}" sibTransId="{5F6C1046-DA82-4AC1-8021-729F55716973}"/>
    <dgm:cxn modelId="{A3466E50-FE98-4419-9C23-470245594528}" srcId="{7403CBD2-4E9B-466A-9D7D-196B2277E91F}" destId="{ADCA01C0-423E-4A56-B087-178B28493A52}" srcOrd="1" destOrd="0" parTransId="{8148D02E-AE92-402F-8DC0-DAAC3E3736A1}" sibTransId="{2DBC669B-F488-45F9-8647-D8D61239AE3A}"/>
    <dgm:cxn modelId="{4842F257-2641-48F6-AAE9-D128DA566B6D}" srcId="{BB9898EB-8655-4286-B1BF-D0584C361CEA}" destId="{E308D749-A361-41E6-AEDC-62DA535D0E36}" srcOrd="0" destOrd="0" parTransId="{5874936D-2169-408B-B0B2-25ECA8FE8639}" sibTransId="{8A053D22-CDF2-4371-88CD-1F286B4873A3}"/>
    <dgm:cxn modelId="{7543459A-B0E5-40FA-9F05-BA93A6229194}" type="presOf" srcId="{4BE20C40-D781-4AA2-AD27-AA36577CAFFC}" destId="{0E128688-6B1D-4A4A-A262-195C3F083BE6}" srcOrd="0" destOrd="0" presId="urn:microsoft.com/office/officeart/2005/8/layout/hList3"/>
    <dgm:cxn modelId="{068633AB-BE01-480B-AB90-10E0AB9B34AA}" type="presOf" srcId="{85148ECA-43FF-4D0B-9371-5E8C12AA8B2E}" destId="{4BC7EB8B-A940-416A-8F9E-6210D4FFAC88}" srcOrd="0" destOrd="0" presId="urn:microsoft.com/office/officeart/2005/8/layout/hList3"/>
    <dgm:cxn modelId="{1E9352B7-547A-4008-A483-3A526C6F6FC7}" type="presOf" srcId="{7403CBD2-4E9B-466A-9D7D-196B2277E91F}" destId="{8A8230EC-53C5-49B2-BCB1-0071BF153693}" srcOrd="0" destOrd="0" presId="urn:microsoft.com/office/officeart/2005/8/layout/hList3"/>
    <dgm:cxn modelId="{EAA341E5-2B98-445A-8433-A1E2EB60B393}" srcId="{BB9898EB-8655-4286-B1BF-D0584C361CEA}" destId="{85148ECA-43FF-4D0B-9371-5E8C12AA8B2E}" srcOrd="1" destOrd="0" parTransId="{9269E911-82C5-4ADA-8922-C879B18EB8E0}" sibTransId="{89026B25-E4A6-44E4-8B9C-FC8792B07210}"/>
    <dgm:cxn modelId="{8F57FDFC-3BE6-4D8C-9E08-F56F3722A586}" srcId="{BB9898EB-8655-4286-B1BF-D0584C361CEA}" destId="{4BE20C40-D781-4AA2-AD27-AA36577CAFFC}" srcOrd="2" destOrd="0" parTransId="{8B42A462-FDAF-4FAC-B1C1-B06E1A5B1B51}" sibTransId="{24332E25-3013-4535-B083-5502559591BB}"/>
    <dgm:cxn modelId="{3099B533-D5AB-4B42-AA75-0C2EA064CF9F}" type="presParOf" srcId="{8A8230EC-53C5-49B2-BCB1-0071BF153693}" destId="{C74B7C2E-0636-4AB3-A03B-EE14F5EE0446}" srcOrd="0" destOrd="0" presId="urn:microsoft.com/office/officeart/2005/8/layout/hList3"/>
    <dgm:cxn modelId="{019FE9AE-ABB8-4815-ADE7-2D3247C2A19E}" type="presParOf" srcId="{8A8230EC-53C5-49B2-BCB1-0071BF153693}" destId="{37FFC9BF-87B6-430D-9678-39B715C58049}" srcOrd="1" destOrd="0" presId="urn:microsoft.com/office/officeart/2005/8/layout/hList3"/>
    <dgm:cxn modelId="{CB8DBD9D-752E-49BD-AD30-F0567F401808}" type="presParOf" srcId="{37FFC9BF-87B6-430D-9678-39B715C58049}" destId="{3CFCDE76-9116-4D2B-9C99-32E75B6EAB38}" srcOrd="0" destOrd="0" presId="urn:microsoft.com/office/officeart/2005/8/layout/hList3"/>
    <dgm:cxn modelId="{99E72A54-4BBA-473C-A550-B196A6BD6445}" type="presParOf" srcId="{37FFC9BF-87B6-430D-9678-39B715C58049}" destId="{4BC7EB8B-A940-416A-8F9E-6210D4FFAC88}" srcOrd="1" destOrd="0" presId="urn:microsoft.com/office/officeart/2005/8/layout/hList3"/>
    <dgm:cxn modelId="{F7AC2BB4-6915-4B0E-9F5F-CB82FAB0B17C}" type="presParOf" srcId="{37FFC9BF-87B6-430D-9678-39B715C58049}" destId="{0E128688-6B1D-4A4A-A262-195C3F083BE6}" srcOrd="2" destOrd="0" presId="urn:microsoft.com/office/officeart/2005/8/layout/hList3"/>
    <dgm:cxn modelId="{18496603-5B08-493A-84B8-0D5CA99A485E}" type="presParOf" srcId="{8A8230EC-53C5-49B2-BCB1-0071BF153693}" destId="{489F0787-528B-4D84-9E22-FE87D8F775DB}"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3CBD2-4E9B-466A-9D7D-196B2277E91F}" type="doc">
      <dgm:prSet loTypeId="urn:microsoft.com/office/officeart/2005/8/layout/hList3" loCatId="list" qsTypeId="urn:microsoft.com/office/officeart/2005/8/quickstyle/simple1" qsCatId="simple" csTypeId="urn:microsoft.com/office/officeart/2005/8/colors/accent5_5" csCatId="accent5" phldr="1"/>
      <dgm:spPr/>
      <dgm:t>
        <a:bodyPr/>
        <a:lstStyle/>
        <a:p>
          <a:endParaRPr lang="en-US"/>
        </a:p>
      </dgm:t>
    </dgm:pt>
    <dgm:pt modelId="{BB9898EB-8655-4286-B1BF-D0584C361CEA}">
      <dgm:prSet phldrT="[Text]" custT="1"/>
      <dgm:spPr/>
      <dgm:t>
        <a:bodyPr/>
        <a:lstStyle/>
        <a:p>
          <a:r>
            <a:rPr lang="en-US" altLang="en-US" sz="2400" b="1" dirty="0">
              <a:latin typeface="Roboto Light" panose="02000000000000000000" pitchFamily="2" charset="0"/>
            </a:rPr>
            <a:t>Travel Expenses</a:t>
          </a:r>
          <a:endParaRPr lang="en-US" sz="2400" dirty="0"/>
        </a:p>
      </dgm:t>
    </dgm:pt>
    <dgm:pt modelId="{C71ED253-F91D-4A5A-9C6F-E91C38D36E28}" type="parTrans" cxnId="{610D3418-781C-4FC0-BE17-50A069D93D09}">
      <dgm:prSet/>
      <dgm:spPr/>
      <dgm:t>
        <a:bodyPr/>
        <a:lstStyle/>
        <a:p>
          <a:endParaRPr lang="en-US">
            <a:solidFill>
              <a:schemeClr val="bg1"/>
            </a:solidFill>
          </a:endParaRPr>
        </a:p>
      </dgm:t>
    </dgm:pt>
    <dgm:pt modelId="{5F6C1046-DA82-4AC1-8021-729F55716973}" type="sibTrans" cxnId="{610D3418-781C-4FC0-BE17-50A069D93D09}">
      <dgm:prSet/>
      <dgm:spPr/>
      <dgm:t>
        <a:bodyPr/>
        <a:lstStyle/>
        <a:p>
          <a:endParaRPr lang="en-US">
            <a:solidFill>
              <a:schemeClr val="bg1"/>
            </a:solidFill>
          </a:endParaRPr>
        </a:p>
      </dgm:t>
    </dgm:pt>
    <dgm:pt modelId="{E308D749-A361-41E6-AEDC-62DA535D0E36}">
      <dgm:prSet phldrT="[Text]" custT="1"/>
      <dgm:spPr>
        <a:solidFill>
          <a:srgbClr val="63666A">
            <a:alpha val="89804"/>
          </a:srgbClr>
        </a:solidFill>
      </dgm:spPr>
      <dgm:t>
        <a:bodyPr/>
        <a:lstStyle/>
        <a:p>
          <a:r>
            <a:rPr lang="en-US" altLang="en-US" sz="1200" dirty="0">
              <a:latin typeface="Roboto Light" panose="02000000000000000000" pitchFamily="2" charset="0"/>
            </a:rPr>
            <a:t>Cost shares waived for eligible </a:t>
          </a:r>
          <a:r>
            <a:rPr lang="en-US" altLang="en-US" sz="1200" b="1" dirty="0">
              <a:latin typeface="Roboto Light" panose="02000000000000000000" pitchFamily="2" charset="0"/>
            </a:rPr>
            <a:t>medical travel expenses </a:t>
          </a:r>
          <a:r>
            <a:rPr lang="en-US" altLang="en-US" sz="1200" b="0" dirty="0">
              <a:latin typeface="Roboto Light" panose="02000000000000000000" pitchFamily="2" charset="0"/>
            </a:rPr>
            <a:t>related to accessing care at designated </a:t>
          </a:r>
          <a:r>
            <a:rPr lang="en-US" altLang="en-US" sz="1200" dirty="0">
              <a:latin typeface="Roboto Light" panose="02000000000000000000" pitchFamily="2" charset="0"/>
            </a:rPr>
            <a:t>COE providers</a:t>
          </a:r>
          <a:endParaRPr lang="en-US" sz="1200" dirty="0"/>
        </a:p>
      </dgm:t>
    </dgm:pt>
    <dgm:pt modelId="{5874936D-2169-408B-B0B2-25ECA8FE8639}" type="parTrans" cxnId="{4842F257-2641-48F6-AAE9-D128DA566B6D}">
      <dgm:prSet/>
      <dgm:spPr/>
      <dgm:t>
        <a:bodyPr/>
        <a:lstStyle/>
        <a:p>
          <a:endParaRPr lang="en-US">
            <a:solidFill>
              <a:schemeClr val="bg1"/>
            </a:solidFill>
          </a:endParaRPr>
        </a:p>
      </dgm:t>
    </dgm:pt>
    <dgm:pt modelId="{8A053D22-CDF2-4371-88CD-1F286B4873A3}" type="sibTrans" cxnId="{4842F257-2641-48F6-AAE9-D128DA566B6D}">
      <dgm:prSet/>
      <dgm:spPr/>
      <dgm:t>
        <a:bodyPr/>
        <a:lstStyle/>
        <a:p>
          <a:endParaRPr lang="en-US">
            <a:solidFill>
              <a:schemeClr val="bg1"/>
            </a:solidFill>
          </a:endParaRPr>
        </a:p>
      </dgm:t>
    </dgm:pt>
    <dgm:pt modelId="{85148ECA-43FF-4D0B-9371-5E8C12AA8B2E}">
      <dgm:prSet phldrT="[Text]" custT="1"/>
      <dgm:spPr/>
      <dgm:t>
        <a:bodyPr/>
        <a:lstStyle/>
        <a:p>
          <a:r>
            <a:rPr lang="en-US" altLang="en-US" sz="1400" dirty="0">
              <a:latin typeface="Roboto Light" panose="02000000000000000000" pitchFamily="2" charset="0"/>
            </a:rPr>
            <a:t>PPO Plans: Waive deductible &amp; coinsurance</a:t>
          </a:r>
          <a:endParaRPr lang="en-US" sz="1400" dirty="0"/>
        </a:p>
      </dgm:t>
    </dgm:pt>
    <dgm:pt modelId="{9269E911-82C5-4ADA-8922-C879B18EB8E0}" type="parTrans" cxnId="{EAA341E5-2B98-445A-8433-A1E2EB60B393}">
      <dgm:prSet/>
      <dgm:spPr/>
      <dgm:t>
        <a:bodyPr/>
        <a:lstStyle/>
        <a:p>
          <a:endParaRPr lang="en-US">
            <a:solidFill>
              <a:schemeClr val="bg1"/>
            </a:solidFill>
          </a:endParaRPr>
        </a:p>
      </dgm:t>
    </dgm:pt>
    <dgm:pt modelId="{89026B25-E4A6-44E4-8B9C-FC8792B07210}" type="sibTrans" cxnId="{EAA341E5-2B98-445A-8433-A1E2EB60B393}">
      <dgm:prSet/>
      <dgm:spPr/>
      <dgm:t>
        <a:bodyPr/>
        <a:lstStyle/>
        <a:p>
          <a:endParaRPr lang="en-US">
            <a:solidFill>
              <a:schemeClr val="bg1"/>
            </a:solidFill>
          </a:endParaRPr>
        </a:p>
      </dgm:t>
    </dgm:pt>
    <dgm:pt modelId="{4BE20C40-D781-4AA2-AD27-AA36577CAFFC}">
      <dgm:prSet phldrT="[Text]" custT="1"/>
      <dgm:spPr/>
      <dgm:t>
        <a:bodyPr/>
        <a:lstStyle/>
        <a:p>
          <a:r>
            <a:rPr lang="en-US" altLang="en-US" sz="1400">
              <a:latin typeface="Roboto Light" panose="02000000000000000000" pitchFamily="2" charset="0"/>
            </a:rPr>
            <a:t>QHDHP Plans: Deductible, then coinsurance waived</a:t>
          </a:r>
          <a:endParaRPr lang="en-US" sz="1400" dirty="0"/>
        </a:p>
      </dgm:t>
    </dgm:pt>
    <dgm:pt modelId="{8B42A462-FDAF-4FAC-B1C1-B06E1A5B1B51}" type="parTrans" cxnId="{8F57FDFC-3BE6-4D8C-9E08-F56F3722A586}">
      <dgm:prSet/>
      <dgm:spPr/>
      <dgm:t>
        <a:bodyPr/>
        <a:lstStyle/>
        <a:p>
          <a:endParaRPr lang="en-US">
            <a:solidFill>
              <a:schemeClr val="bg1"/>
            </a:solidFill>
          </a:endParaRPr>
        </a:p>
      </dgm:t>
    </dgm:pt>
    <dgm:pt modelId="{24332E25-3013-4535-B083-5502559591BB}" type="sibTrans" cxnId="{8F57FDFC-3BE6-4D8C-9E08-F56F3722A586}">
      <dgm:prSet/>
      <dgm:spPr/>
      <dgm:t>
        <a:bodyPr/>
        <a:lstStyle/>
        <a:p>
          <a:endParaRPr lang="en-US">
            <a:solidFill>
              <a:schemeClr val="bg1"/>
            </a:solidFill>
          </a:endParaRPr>
        </a:p>
      </dgm:t>
    </dgm:pt>
    <dgm:pt modelId="{ADCA01C0-423E-4A56-B087-178B28493A52}">
      <dgm:prSet phldrT="[Text]"/>
      <dgm:spPr/>
      <dgm:t>
        <a:bodyPr/>
        <a:lstStyle/>
        <a:p>
          <a:endParaRPr lang="en-US" dirty="0">
            <a:solidFill>
              <a:schemeClr val="bg1"/>
            </a:solidFill>
          </a:endParaRPr>
        </a:p>
      </dgm:t>
    </dgm:pt>
    <dgm:pt modelId="{2DBC669B-F488-45F9-8647-D8D61239AE3A}" type="sibTrans" cxnId="{A3466E50-FE98-4419-9C23-470245594528}">
      <dgm:prSet/>
      <dgm:spPr/>
      <dgm:t>
        <a:bodyPr/>
        <a:lstStyle/>
        <a:p>
          <a:endParaRPr lang="en-US">
            <a:solidFill>
              <a:schemeClr val="bg1"/>
            </a:solidFill>
          </a:endParaRPr>
        </a:p>
      </dgm:t>
    </dgm:pt>
    <dgm:pt modelId="{8148D02E-AE92-402F-8DC0-DAAC3E3736A1}" type="parTrans" cxnId="{A3466E50-FE98-4419-9C23-470245594528}">
      <dgm:prSet/>
      <dgm:spPr/>
      <dgm:t>
        <a:bodyPr/>
        <a:lstStyle/>
        <a:p>
          <a:endParaRPr lang="en-US">
            <a:solidFill>
              <a:schemeClr val="bg1"/>
            </a:solidFill>
          </a:endParaRPr>
        </a:p>
      </dgm:t>
    </dgm:pt>
    <dgm:pt modelId="{8A8230EC-53C5-49B2-BCB1-0071BF153693}" type="pres">
      <dgm:prSet presAssocID="{7403CBD2-4E9B-466A-9D7D-196B2277E91F}" presName="composite" presStyleCnt="0">
        <dgm:presLayoutVars>
          <dgm:chMax val="1"/>
          <dgm:dir/>
          <dgm:resizeHandles val="exact"/>
        </dgm:presLayoutVars>
      </dgm:prSet>
      <dgm:spPr/>
    </dgm:pt>
    <dgm:pt modelId="{C74B7C2E-0636-4AB3-A03B-EE14F5EE0446}" type="pres">
      <dgm:prSet presAssocID="{BB9898EB-8655-4286-B1BF-D0584C361CEA}" presName="roof" presStyleLbl="dkBgShp" presStyleIdx="0" presStyleCnt="2" custScaleY="53349"/>
      <dgm:spPr/>
    </dgm:pt>
    <dgm:pt modelId="{37FFC9BF-87B6-430D-9678-39B715C58049}" type="pres">
      <dgm:prSet presAssocID="{BB9898EB-8655-4286-B1BF-D0584C361CEA}" presName="pillars" presStyleCnt="0"/>
      <dgm:spPr/>
    </dgm:pt>
    <dgm:pt modelId="{3CFCDE76-9116-4D2B-9C99-32E75B6EAB38}" type="pres">
      <dgm:prSet presAssocID="{BB9898EB-8655-4286-B1BF-D0584C361CEA}" presName="pillar1" presStyleLbl="node1" presStyleIdx="0" presStyleCnt="3" custScaleY="75396" custLinFactNeighborY="-22274">
        <dgm:presLayoutVars>
          <dgm:bulletEnabled val="1"/>
        </dgm:presLayoutVars>
      </dgm:prSet>
      <dgm:spPr/>
    </dgm:pt>
    <dgm:pt modelId="{4BC7EB8B-A940-416A-8F9E-6210D4FFAC88}" type="pres">
      <dgm:prSet presAssocID="{85148ECA-43FF-4D0B-9371-5E8C12AA8B2E}" presName="pillarX" presStyleLbl="node1" presStyleIdx="1" presStyleCnt="3" custScaleY="75396" custLinFactNeighborY="-22274">
        <dgm:presLayoutVars>
          <dgm:bulletEnabled val="1"/>
        </dgm:presLayoutVars>
      </dgm:prSet>
      <dgm:spPr/>
    </dgm:pt>
    <dgm:pt modelId="{0E128688-6B1D-4A4A-A262-195C3F083BE6}" type="pres">
      <dgm:prSet presAssocID="{4BE20C40-D781-4AA2-AD27-AA36577CAFFC}" presName="pillarX" presStyleLbl="node1" presStyleIdx="2" presStyleCnt="3" custScaleY="75396" custLinFactNeighborY="-22274">
        <dgm:presLayoutVars>
          <dgm:bulletEnabled val="1"/>
        </dgm:presLayoutVars>
      </dgm:prSet>
      <dgm:spPr/>
    </dgm:pt>
    <dgm:pt modelId="{489F0787-528B-4D84-9E22-FE87D8F775DB}" type="pres">
      <dgm:prSet presAssocID="{BB9898EB-8655-4286-B1BF-D0584C361CEA}" presName="base" presStyleLbl="dkBgShp" presStyleIdx="1" presStyleCnt="2"/>
      <dgm:spPr/>
    </dgm:pt>
  </dgm:ptLst>
  <dgm:cxnLst>
    <dgm:cxn modelId="{610D3418-781C-4FC0-BE17-50A069D93D09}" srcId="{7403CBD2-4E9B-466A-9D7D-196B2277E91F}" destId="{BB9898EB-8655-4286-B1BF-D0584C361CEA}" srcOrd="0" destOrd="0" parTransId="{C71ED253-F91D-4A5A-9C6F-E91C38D36E28}" sibTransId="{5F6C1046-DA82-4AC1-8021-729F55716973}"/>
    <dgm:cxn modelId="{9D55FB1E-0530-4544-8E1D-E5D1B4B88920}" type="presOf" srcId="{85148ECA-43FF-4D0B-9371-5E8C12AA8B2E}" destId="{4BC7EB8B-A940-416A-8F9E-6210D4FFAC88}" srcOrd="0" destOrd="0" presId="urn:microsoft.com/office/officeart/2005/8/layout/hList3"/>
    <dgm:cxn modelId="{B4391720-FFCF-4713-87F8-783D4D028236}" type="presOf" srcId="{4BE20C40-D781-4AA2-AD27-AA36577CAFFC}" destId="{0E128688-6B1D-4A4A-A262-195C3F083BE6}" srcOrd="0" destOrd="0" presId="urn:microsoft.com/office/officeart/2005/8/layout/hList3"/>
    <dgm:cxn modelId="{819FC061-32B0-41E3-AEC8-96997DD794E5}" type="presOf" srcId="{7403CBD2-4E9B-466A-9D7D-196B2277E91F}" destId="{8A8230EC-53C5-49B2-BCB1-0071BF153693}" srcOrd="0" destOrd="0" presId="urn:microsoft.com/office/officeart/2005/8/layout/hList3"/>
    <dgm:cxn modelId="{6BF0B963-65E5-4B19-A613-4F36A86E7661}" type="presOf" srcId="{E308D749-A361-41E6-AEDC-62DA535D0E36}" destId="{3CFCDE76-9116-4D2B-9C99-32E75B6EAB38}" srcOrd="0" destOrd="0" presId="urn:microsoft.com/office/officeart/2005/8/layout/hList3"/>
    <dgm:cxn modelId="{8B3E3B4E-A3E8-46C2-B861-4EF25DFD5ACA}" type="presOf" srcId="{BB9898EB-8655-4286-B1BF-D0584C361CEA}" destId="{C74B7C2E-0636-4AB3-A03B-EE14F5EE0446}" srcOrd="0" destOrd="0" presId="urn:microsoft.com/office/officeart/2005/8/layout/hList3"/>
    <dgm:cxn modelId="{A3466E50-FE98-4419-9C23-470245594528}" srcId="{7403CBD2-4E9B-466A-9D7D-196B2277E91F}" destId="{ADCA01C0-423E-4A56-B087-178B28493A52}" srcOrd="1" destOrd="0" parTransId="{8148D02E-AE92-402F-8DC0-DAAC3E3736A1}" sibTransId="{2DBC669B-F488-45F9-8647-D8D61239AE3A}"/>
    <dgm:cxn modelId="{4842F257-2641-48F6-AAE9-D128DA566B6D}" srcId="{BB9898EB-8655-4286-B1BF-D0584C361CEA}" destId="{E308D749-A361-41E6-AEDC-62DA535D0E36}" srcOrd="0" destOrd="0" parTransId="{5874936D-2169-408B-B0B2-25ECA8FE8639}" sibTransId="{8A053D22-CDF2-4371-88CD-1F286B4873A3}"/>
    <dgm:cxn modelId="{EAA341E5-2B98-445A-8433-A1E2EB60B393}" srcId="{BB9898EB-8655-4286-B1BF-D0584C361CEA}" destId="{85148ECA-43FF-4D0B-9371-5E8C12AA8B2E}" srcOrd="1" destOrd="0" parTransId="{9269E911-82C5-4ADA-8922-C879B18EB8E0}" sibTransId="{89026B25-E4A6-44E4-8B9C-FC8792B07210}"/>
    <dgm:cxn modelId="{8F57FDFC-3BE6-4D8C-9E08-F56F3722A586}" srcId="{BB9898EB-8655-4286-B1BF-D0584C361CEA}" destId="{4BE20C40-D781-4AA2-AD27-AA36577CAFFC}" srcOrd="2" destOrd="0" parTransId="{8B42A462-FDAF-4FAC-B1C1-B06E1A5B1B51}" sibTransId="{24332E25-3013-4535-B083-5502559591BB}"/>
    <dgm:cxn modelId="{82EF0CF0-565D-4DBB-B4CD-59468E61C2D5}" type="presParOf" srcId="{8A8230EC-53C5-49B2-BCB1-0071BF153693}" destId="{C74B7C2E-0636-4AB3-A03B-EE14F5EE0446}" srcOrd="0" destOrd="0" presId="urn:microsoft.com/office/officeart/2005/8/layout/hList3"/>
    <dgm:cxn modelId="{FD4B1A06-EC33-48B1-BAC4-2AA74FC22B33}" type="presParOf" srcId="{8A8230EC-53C5-49B2-BCB1-0071BF153693}" destId="{37FFC9BF-87B6-430D-9678-39B715C58049}" srcOrd="1" destOrd="0" presId="urn:microsoft.com/office/officeart/2005/8/layout/hList3"/>
    <dgm:cxn modelId="{0F7F6D9C-FFBF-4A2C-8951-180FBC674D86}" type="presParOf" srcId="{37FFC9BF-87B6-430D-9678-39B715C58049}" destId="{3CFCDE76-9116-4D2B-9C99-32E75B6EAB38}" srcOrd="0" destOrd="0" presId="urn:microsoft.com/office/officeart/2005/8/layout/hList3"/>
    <dgm:cxn modelId="{1A2B01D3-C97E-4C70-9F70-6E2C1F89E21A}" type="presParOf" srcId="{37FFC9BF-87B6-430D-9678-39B715C58049}" destId="{4BC7EB8B-A940-416A-8F9E-6210D4FFAC88}" srcOrd="1" destOrd="0" presId="urn:microsoft.com/office/officeart/2005/8/layout/hList3"/>
    <dgm:cxn modelId="{B1250175-3F2C-4746-AC47-41371D8F4EDC}" type="presParOf" srcId="{37FFC9BF-87B6-430D-9678-39B715C58049}" destId="{0E128688-6B1D-4A4A-A262-195C3F083BE6}" srcOrd="2" destOrd="0" presId="urn:microsoft.com/office/officeart/2005/8/layout/hList3"/>
    <dgm:cxn modelId="{DAF63606-6891-402E-BEB6-A020B6B3B9AD}" type="presParOf" srcId="{8A8230EC-53C5-49B2-BCB1-0071BF153693}" destId="{489F0787-528B-4D84-9E22-FE87D8F775DB}" srcOrd="2" destOrd="0" presId="urn:microsoft.com/office/officeart/2005/8/layout/h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428134-79C8-4DE9-AA83-F656C77137C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B2A7283-7D93-4F53-BAE0-2C9F11981C3D}">
      <dgm:prSet phldrT="[Text]"/>
      <dgm:spPr/>
      <dgm:t>
        <a:bodyPr/>
        <a:lstStyle/>
        <a:p>
          <a:endParaRPr lang="en-US" dirty="0"/>
        </a:p>
        <a:p>
          <a:r>
            <a:rPr lang="en-US" dirty="0">
              <a:latin typeface="Roboto" panose="02000000000000000000" pitchFamily="2" charset="0"/>
              <a:ea typeface="Roboto" panose="02000000000000000000" pitchFamily="2" charset="0"/>
              <a:cs typeface="Roboto" panose="02000000000000000000" pitchFamily="2" charset="0"/>
            </a:rPr>
            <a:t>One Offs</a:t>
          </a:r>
        </a:p>
      </dgm:t>
    </dgm:pt>
    <dgm:pt modelId="{1241AA4D-C31E-4F1E-9AD9-47D2D290FA34}" type="parTrans" cxnId="{B23C0A32-C9D1-4A6A-9E7D-09CEAD882D94}">
      <dgm:prSet/>
      <dgm:spPr/>
      <dgm:t>
        <a:bodyPr/>
        <a:lstStyle/>
        <a:p>
          <a:endParaRPr lang="en-US"/>
        </a:p>
      </dgm:t>
    </dgm:pt>
    <dgm:pt modelId="{8110C62B-CBC1-42E8-921F-E0D111814BF0}" type="sibTrans" cxnId="{B23C0A32-C9D1-4A6A-9E7D-09CEAD882D94}">
      <dgm:prSet/>
      <dgm:spPr/>
      <dgm:t>
        <a:bodyPr/>
        <a:lstStyle/>
        <a:p>
          <a:endParaRPr lang="en-US"/>
        </a:p>
      </dgm:t>
    </dgm:pt>
    <dgm:pt modelId="{F8602DA3-3AAC-424C-80D3-DAEEB4D6A26B}">
      <dgm:prSet phldrT="[Text]"/>
      <dgm:spPr/>
      <dgm:t>
        <a:bodyPr/>
        <a:lstStyle/>
        <a:p>
          <a:pPr algn="l">
            <a:buFontTx/>
            <a:buNone/>
          </a:pPr>
          <a:r>
            <a:rPr lang="en-US" dirty="0"/>
            <a:t>	</a:t>
          </a:r>
          <a:r>
            <a:rPr lang="en-US" dirty="0">
              <a:latin typeface="Roboto" panose="02000000000000000000" pitchFamily="2" charset="0"/>
              <a:ea typeface="Roboto" panose="02000000000000000000" pitchFamily="2" charset="0"/>
              <a:cs typeface="Roboto" panose="02000000000000000000" pitchFamily="2" charset="0"/>
            </a:rPr>
            <a:t>Consult with member to get and incorporate feedback through a one-way communication model</a:t>
          </a:r>
        </a:p>
      </dgm:t>
    </dgm:pt>
    <dgm:pt modelId="{DB52411A-AB5E-4C83-B3A8-AB40C2EB0EE4}" type="parTrans" cxnId="{1A6A8C66-C114-4DE3-9BE7-678FD1F4BB7C}">
      <dgm:prSet/>
      <dgm:spPr/>
      <dgm:t>
        <a:bodyPr/>
        <a:lstStyle/>
        <a:p>
          <a:endParaRPr lang="en-US"/>
        </a:p>
      </dgm:t>
    </dgm:pt>
    <dgm:pt modelId="{F3BA69F5-44DF-4CB8-AB78-B174DEA95E7D}" type="sibTrans" cxnId="{1A6A8C66-C114-4DE3-9BE7-678FD1F4BB7C}">
      <dgm:prSet/>
      <dgm:spPr/>
      <dgm:t>
        <a:bodyPr/>
        <a:lstStyle/>
        <a:p>
          <a:endParaRPr lang="en-US"/>
        </a:p>
      </dgm:t>
    </dgm:pt>
    <dgm:pt modelId="{237C1693-BC16-4E2E-A827-9E749A0DD0E1}">
      <dgm:prSet phldrT="[Text]"/>
      <dgm:spPr/>
      <dgm:t>
        <a:bodyPr/>
        <a:lstStyle/>
        <a:p>
          <a:pPr algn="l">
            <a:buNone/>
          </a:pPr>
          <a:r>
            <a:rPr lang="en-US" dirty="0"/>
            <a:t>	</a:t>
          </a:r>
          <a:r>
            <a:rPr lang="en-US" dirty="0">
              <a:latin typeface="Roboto" panose="02000000000000000000" pitchFamily="2" charset="0"/>
              <a:ea typeface="Roboto" panose="02000000000000000000" pitchFamily="2" charset="0"/>
              <a:cs typeface="Roboto" panose="02000000000000000000" pitchFamily="2" charset="0"/>
            </a:rPr>
            <a:t>Involve member to ensure their needs and interests are considered for specific projects or programs</a:t>
          </a:r>
        </a:p>
      </dgm:t>
    </dgm:pt>
    <dgm:pt modelId="{16F0571C-E210-40F4-9857-B7A5E7FA37BC}" type="parTrans" cxnId="{DA25DDAC-C2B7-4B05-B299-8A84186F91D9}">
      <dgm:prSet/>
      <dgm:spPr/>
      <dgm:t>
        <a:bodyPr/>
        <a:lstStyle/>
        <a:p>
          <a:endParaRPr lang="en-US"/>
        </a:p>
      </dgm:t>
    </dgm:pt>
    <dgm:pt modelId="{CD8C22BD-FA6E-4E8A-8C7B-DD0757097772}" type="sibTrans" cxnId="{DA25DDAC-C2B7-4B05-B299-8A84186F91D9}">
      <dgm:prSet/>
      <dgm:spPr/>
      <dgm:t>
        <a:bodyPr/>
        <a:lstStyle/>
        <a:p>
          <a:endParaRPr lang="en-US"/>
        </a:p>
      </dgm:t>
    </dgm:pt>
    <dgm:pt modelId="{21F038E7-2568-4E77-A742-12379C21CC0E}">
      <dgm:prSet phldrT="[Text]"/>
      <dgm:spPr>
        <a:solidFill>
          <a:srgbClr val="00A7B5"/>
        </a:solidFill>
      </dgm:spPr>
      <dgm:t>
        <a:bodyPr/>
        <a:lstStyle/>
        <a:p>
          <a:endParaRPr lang="en-US" dirty="0"/>
        </a:p>
        <a:p>
          <a:r>
            <a:rPr lang="en-US" dirty="0">
              <a:latin typeface="Roboto" panose="02000000000000000000" pitchFamily="2" charset="0"/>
              <a:ea typeface="Roboto" panose="02000000000000000000" pitchFamily="2" charset="0"/>
              <a:cs typeface="Roboto" panose="02000000000000000000" pitchFamily="2" charset="0"/>
            </a:rPr>
            <a:t>Programmatic</a:t>
          </a:r>
        </a:p>
      </dgm:t>
    </dgm:pt>
    <dgm:pt modelId="{8BCD4806-A7E1-42CA-88D7-C2DE68AA7A24}" type="sibTrans" cxnId="{D3048C4E-CA0F-4A90-85A2-1F332A8B2012}">
      <dgm:prSet/>
      <dgm:spPr/>
      <dgm:t>
        <a:bodyPr/>
        <a:lstStyle/>
        <a:p>
          <a:endParaRPr lang="en-US"/>
        </a:p>
      </dgm:t>
    </dgm:pt>
    <dgm:pt modelId="{2447F75E-E220-4FDB-8193-F43C1011299C}" type="parTrans" cxnId="{D3048C4E-CA0F-4A90-85A2-1F332A8B2012}">
      <dgm:prSet/>
      <dgm:spPr/>
      <dgm:t>
        <a:bodyPr/>
        <a:lstStyle/>
        <a:p>
          <a:endParaRPr lang="en-US"/>
        </a:p>
      </dgm:t>
    </dgm:pt>
    <dgm:pt modelId="{3F064796-681C-4A71-B357-07DB8869C52A}">
      <dgm:prSet phldrT="[Text]"/>
      <dgm:spPr>
        <a:solidFill>
          <a:srgbClr val="FF7C76"/>
        </a:solidFill>
      </dgm:spPr>
      <dgm:t>
        <a:bodyPr/>
        <a:lstStyle/>
        <a:p>
          <a:pPr algn="l">
            <a:buNone/>
          </a:pPr>
          <a:endParaRPr lang="en-US" dirty="0"/>
        </a:p>
        <a:p>
          <a:pPr algn="ctr">
            <a:buNone/>
          </a:pPr>
          <a:r>
            <a:rPr lang="en-US" dirty="0">
              <a:latin typeface="Roboto" panose="02000000000000000000" pitchFamily="2" charset="0"/>
              <a:ea typeface="Roboto" panose="02000000000000000000" pitchFamily="2" charset="0"/>
              <a:cs typeface="Roboto" panose="02000000000000000000" pitchFamily="2" charset="0"/>
            </a:rPr>
            <a:t>Ongoing</a:t>
          </a:r>
        </a:p>
      </dgm:t>
    </dgm:pt>
    <dgm:pt modelId="{AA92D290-9FB4-4805-8A5B-DFAF0100DA4D}" type="parTrans" cxnId="{3B201C00-BADF-4D5B-B2EF-BA3883425403}">
      <dgm:prSet/>
      <dgm:spPr/>
      <dgm:t>
        <a:bodyPr/>
        <a:lstStyle/>
        <a:p>
          <a:endParaRPr lang="en-US"/>
        </a:p>
      </dgm:t>
    </dgm:pt>
    <dgm:pt modelId="{09D0F10E-5442-43A9-BB92-AB95A9C471D7}" type="sibTrans" cxnId="{3B201C00-BADF-4D5B-B2EF-BA3883425403}">
      <dgm:prSet/>
      <dgm:spPr/>
      <dgm:t>
        <a:bodyPr/>
        <a:lstStyle/>
        <a:p>
          <a:endParaRPr lang="en-US"/>
        </a:p>
      </dgm:t>
    </dgm:pt>
    <dgm:pt modelId="{907F672D-449A-40DA-972F-199291A82C45}">
      <dgm:prSet phldrT="[Text]" custT="1"/>
      <dgm:spPr>
        <a:solidFill>
          <a:srgbClr val="0085CA">
            <a:alpha val="90000"/>
            <a:tint val="40000"/>
            <a:hueOff val="0"/>
            <a:satOff val="0"/>
            <a:lumOff val="0"/>
            <a:alphaOff val="0"/>
          </a:srgbClr>
        </a:solidFill>
        <a:ln w="25400" cap="flat" cmpd="sng" algn="ctr">
          <a:solidFill>
            <a:srgbClr val="0085CA">
              <a:alpha val="90000"/>
              <a:tint val="40000"/>
              <a:hueOff val="0"/>
              <a:satOff val="0"/>
              <a:lumOff val="0"/>
              <a:alphaOff val="0"/>
            </a:srgbClr>
          </a:solidFill>
          <a:prstDash val="solid"/>
        </a:ln>
        <a:effectLst/>
      </dgm:spPr>
      <dgm:t>
        <a:bodyPr spcFirstLastPara="0" vert="horz" wrap="square" lIns="8255" tIns="8255" rIns="8255" bIns="8255" numCol="1" spcCol="1270" anchor="t" anchorCtr="0"/>
        <a:lstStyle/>
        <a:p>
          <a:pPr marL="114300" lvl="1" indent="-114300" algn="l" defTabSz="577850">
            <a:lnSpc>
              <a:spcPct val="90000"/>
            </a:lnSpc>
            <a:spcBef>
              <a:spcPct val="0"/>
            </a:spcBef>
            <a:spcAft>
              <a:spcPct val="15000"/>
            </a:spcAft>
            <a:buNone/>
          </a:pPr>
          <a:r>
            <a:rPr lang="en-US" sz="1300" kern="1200" dirty="0">
              <a:solidFill>
                <a:prstClr val="black">
                  <a:hueOff val="0"/>
                  <a:satOff val="0"/>
                  <a:lumOff val="0"/>
                  <a:alphaOff val="0"/>
                </a:prstClr>
              </a:solidFill>
              <a:latin typeface="Calibri"/>
              <a:ea typeface="+mn-ea"/>
              <a:cs typeface="+mn-cs"/>
            </a:rPr>
            <a:t>	</a:t>
          </a:r>
          <a:r>
            <a:rPr lang="en-US" sz="1300" kern="1200" dirty="0">
              <a:solidFill>
                <a:prstClr val="black">
                  <a:hueOff val="0"/>
                  <a:satOff val="0"/>
                  <a:lumOff val="0"/>
                  <a:alphaOff val="0"/>
                </a:prstClr>
              </a:solidFill>
              <a:latin typeface="Roboto" panose="02000000000000000000" pitchFamily="2" charset="0"/>
              <a:ea typeface="Roboto" panose="02000000000000000000" pitchFamily="2" charset="0"/>
              <a:cs typeface="Roboto" panose="02000000000000000000" pitchFamily="2" charset="0"/>
            </a:rPr>
            <a:t>Collaborate with member through two-way ongoing communication and partnership building</a:t>
          </a:r>
        </a:p>
      </dgm:t>
    </dgm:pt>
    <dgm:pt modelId="{6708E8C1-E6A4-40B6-A818-D94A5478D3BC}" type="parTrans" cxnId="{8C332F4B-2C16-4B1B-BF1B-1867FC5C634F}">
      <dgm:prSet/>
      <dgm:spPr/>
      <dgm:t>
        <a:bodyPr/>
        <a:lstStyle/>
        <a:p>
          <a:endParaRPr lang="en-US"/>
        </a:p>
      </dgm:t>
    </dgm:pt>
    <dgm:pt modelId="{6ADEF19F-8F87-4D57-BED2-2A316035490B}" type="sibTrans" cxnId="{8C332F4B-2C16-4B1B-BF1B-1867FC5C634F}">
      <dgm:prSet/>
      <dgm:spPr/>
      <dgm:t>
        <a:bodyPr/>
        <a:lstStyle/>
        <a:p>
          <a:endParaRPr lang="en-US"/>
        </a:p>
      </dgm:t>
    </dgm:pt>
    <dgm:pt modelId="{DD839817-18C0-4F31-8459-133908DB456C}" type="pres">
      <dgm:prSet presAssocID="{39428134-79C8-4DE9-AA83-F656C77137CA}" presName="Name0" presStyleCnt="0">
        <dgm:presLayoutVars>
          <dgm:dir/>
          <dgm:animLvl val="lvl"/>
          <dgm:resizeHandles/>
        </dgm:presLayoutVars>
      </dgm:prSet>
      <dgm:spPr/>
    </dgm:pt>
    <dgm:pt modelId="{10A0C192-6162-42BA-8B29-1E33E52739D7}" type="pres">
      <dgm:prSet presAssocID="{EB2A7283-7D93-4F53-BAE0-2C9F11981C3D}" presName="linNode" presStyleCnt="0"/>
      <dgm:spPr/>
    </dgm:pt>
    <dgm:pt modelId="{F7C77923-F4CD-41CE-B145-F739B82BDB61}" type="pres">
      <dgm:prSet presAssocID="{EB2A7283-7D93-4F53-BAE0-2C9F11981C3D}" presName="parentShp" presStyleLbl="node1" presStyleIdx="0" presStyleCnt="3">
        <dgm:presLayoutVars>
          <dgm:bulletEnabled val="1"/>
        </dgm:presLayoutVars>
      </dgm:prSet>
      <dgm:spPr/>
    </dgm:pt>
    <dgm:pt modelId="{DE3D7574-82DB-4403-8652-4B5F2C0C8005}" type="pres">
      <dgm:prSet presAssocID="{EB2A7283-7D93-4F53-BAE0-2C9F11981C3D}" presName="childShp" presStyleLbl="bgAccFollowNode1" presStyleIdx="0" presStyleCnt="3">
        <dgm:presLayoutVars>
          <dgm:bulletEnabled val="1"/>
        </dgm:presLayoutVars>
      </dgm:prSet>
      <dgm:spPr/>
    </dgm:pt>
    <dgm:pt modelId="{6755DBAF-AC92-45D3-ACD8-049591310F50}" type="pres">
      <dgm:prSet presAssocID="{8110C62B-CBC1-42E8-921F-E0D111814BF0}" presName="spacing" presStyleCnt="0"/>
      <dgm:spPr/>
    </dgm:pt>
    <dgm:pt modelId="{C889A68B-FFE3-4A40-8365-5A3092093507}" type="pres">
      <dgm:prSet presAssocID="{21F038E7-2568-4E77-A742-12379C21CC0E}" presName="linNode" presStyleCnt="0"/>
      <dgm:spPr/>
    </dgm:pt>
    <dgm:pt modelId="{3CE4CB19-5D78-4875-BBE3-610707905D36}" type="pres">
      <dgm:prSet presAssocID="{21F038E7-2568-4E77-A742-12379C21CC0E}" presName="parentShp" presStyleLbl="node1" presStyleIdx="1" presStyleCnt="3">
        <dgm:presLayoutVars>
          <dgm:bulletEnabled val="1"/>
        </dgm:presLayoutVars>
      </dgm:prSet>
      <dgm:spPr/>
    </dgm:pt>
    <dgm:pt modelId="{084A8CCE-C439-4490-8986-57CE07273EBE}" type="pres">
      <dgm:prSet presAssocID="{21F038E7-2568-4E77-A742-12379C21CC0E}" presName="childShp" presStyleLbl="bgAccFollowNode1" presStyleIdx="1" presStyleCnt="3">
        <dgm:presLayoutVars>
          <dgm:bulletEnabled val="1"/>
        </dgm:presLayoutVars>
      </dgm:prSet>
      <dgm:spPr/>
    </dgm:pt>
    <dgm:pt modelId="{944DAFE8-76AE-449F-B6CB-B869B7595E6E}" type="pres">
      <dgm:prSet presAssocID="{8BCD4806-A7E1-42CA-88D7-C2DE68AA7A24}" presName="spacing" presStyleCnt="0"/>
      <dgm:spPr/>
    </dgm:pt>
    <dgm:pt modelId="{7F74089C-BB03-492E-9368-E244CEA6AEAA}" type="pres">
      <dgm:prSet presAssocID="{3F064796-681C-4A71-B357-07DB8869C52A}" presName="linNode" presStyleCnt="0"/>
      <dgm:spPr/>
    </dgm:pt>
    <dgm:pt modelId="{E8B5BB9F-239A-4259-929A-A370E9C4F7BB}" type="pres">
      <dgm:prSet presAssocID="{3F064796-681C-4A71-B357-07DB8869C52A}" presName="parentShp" presStyleLbl="node1" presStyleIdx="2" presStyleCnt="3" custLinFactNeighborX="0" custLinFactNeighborY="0">
        <dgm:presLayoutVars>
          <dgm:bulletEnabled val="1"/>
        </dgm:presLayoutVars>
      </dgm:prSet>
      <dgm:spPr/>
    </dgm:pt>
    <dgm:pt modelId="{861B7A60-3C6C-43FA-921D-6CF9B4BB6DD3}" type="pres">
      <dgm:prSet presAssocID="{3F064796-681C-4A71-B357-07DB8869C52A}" presName="childShp" presStyleLbl="bgAccFollowNode1" presStyleIdx="2" presStyleCnt="3" custLinFactNeighborX="0" custLinFactNeighborY="0">
        <dgm:presLayoutVars>
          <dgm:bulletEnabled val="1"/>
        </dgm:presLayoutVars>
      </dgm:prSet>
      <dgm:spPr>
        <a:xfrm>
          <a:off x="1691639" y="2225134"/>
          <a:ext cx="2537459" cy="1011424"/>
        </a:xfrm>
        <a:prstGeom prst="rightArrow">
          <a:avLst>
            <a:gd name="adj1" fmla="val 75000"/>
            <a:gd name="adj2" fmla="val 50000"/>
          </a:avLst>
        </a:prstGeom>
      </dgm:spPr>
    </dgm:pt>
  </dgm:ptLst>
  <dgm:cxnLst>
    <dgm:cxn modelId="{3B201C00-BADF-4D5B-B2EF-BA3883425403}" srcId="{39428134-79C8-4DE9-AA83-F656C77137CA}" destId="{3F064796-681C-4A71-B357-07DB8869C52A}" srcOrd="2" destOrd="0" parTransId="{AA92D290-9FB4-4805-8A5B-DFAF0100DA4D}" sibTransId="{09D0F10E-5442-43A9-BB92-AB95A9C471D7}"/>
    <dgm:cxn modelId="{B23C0A32-C9D1-4A6A-9E7D-09CEAD882D94}" srcId="{39428134-79C8-4DE9-AA83-F656C77137CA}" destId="{EB2A7283-7D93-4F53-BAE0-2C9F11981C3D}" srcOrd="0" destOrd="0" parTransId="{1241AA4D-C31E-4F1E-9AD9-47D2D290FA34}" sibTransId="{8110C62B-CBC1-42E8-921F-E0D111814BF0}"/>
    <dgm:cxn modelId="{4F03095F-59BE-4844-B17C-546923A77650}" type="presOf" srcId="{EB2A7283-7D93-4F53-BAE0-2C9F11981C3D}" destId="{F7C77923-F4CD-41CE-B145-F739B82BDB61}" srcOrd="0" destOrd="0" presId="urn:microsoft.com/office/officeart/2005/8/layout/vList6"/>
    <dgm:cxn modelId="{D6FD2364-E3BF-4508-842C-4AA4267C1E75}" type="presOf" srcId="{3F064796-681C-4A71-B357-07DB8869C52A}" destId="{E8B5BB9F-239A-4259-929A-A370E9C4F7BB}" srcOrd="0" destOrd="0" presId="urn:microsoft.com/office/officeart/2005/8/layout/vList6"/>
    <dgm:cxn modelId="{1A6A8C66-C114-4DE3-9BE7-678FD1F4BB7C}" srcId="{EB2A7283-7D93-4F53-BAE0-2C9F11981C3D}" destId="{F8602DA3-3AAC-424C-80D3-DAEEB4D6A26B}" srcOrd="0" destOrd="0" parTransId="{DB52411A-AB5E-4C83-B3A8-AB40C2EB0EE4}" sibTransId="{F3BA69F5-44DF-4CB8-AB78-B174DEA95E7D}"/>
    <dgm:cxn modelId="{8C332F4B-2C16-4B1B-BF1B-1867FC5C634F}" srcId="{3F064796-681C-4A71-B357-07DB8869C52A}" destId="{907F672D-449A-40DA-972F-199291A82C45}" srcOrd="0" destOrd="0" parTransId="{6708E8C1-E6A4-40B6-A818-D94A5478D3BC}" sibTransId="{6ADEF19F-8F87-4D57-BED2-2A316035490B}"/>
    <dgm:cxn modelId="{D3048C4E-CA0F-4A90-85A2-1F332A8B2012}" srcId="{39428134-79C8-4DE9-AA83-F656C77137CA}" destId="{21F038E7-2568-4E77-A742-12379C21CC0E}" srcOrd="1" destOrd="0" parTransId="{2447F75E-E220-4FDB-8193-F43C1011299C}" sibTransId="{8BCD4806-A7E1-42CA-88D7-C2DE68AA7A24}"/>
    <dgm:cxn modelId="{A441AA94-1F6E-408F-8EFA-040482A7B4D4}" type="presOf" srcId="{39428134-79C8-4DE9-AA83-F656C77137CA}" destId="{DD839817-18C0-4F31-8459-133908DB456C}" srcOrd="0" destOrd="0" presId="urn:microsoft.com/office/officeart/2005/8/layout/vList6"/>
    <dgm:cxn modelId="{11460899-94E0-4326-9F4B-DA4BD58127A0}" type="presOf" srcId="{21F038E7-2568-4E77-A742-12379C21CC0E}" destId="{3CE4CB19-5D78-4875-BBE3-610707905D36}" srcOrd="0" destOrd="0" presId="urn:microsoft.com/office/officeart/2005/8/layout/vList6"/>
    <dgm:cxn modelId="{DA25DDAC-C2B7-4B05-B299-8A84186F91D9}" srcId="{21F038E7-2568-4E77-A742-12379C21CC0E}" destId="{237C1693-BC16-4E2E-A827-9E749A0DD0E1}" srcOrd="0" destOrd="0" parTransId="{16F0571C-E210-40F4-9857-B7A5E7FA37BC}" sibTransId="{CD8C22BD-FA6E-4E8A-8C7B-DD0757097772}"/>
    <dgm:cxn modelId="{1468E2B7-8BE5-43D6-BB40-0E4A94697C10}" type="presOf" srcId="{237C1693-BC16-4E2E-A827-9E749A0DD0E1}" destId="{084A8CCE-C439-4490-8986-57CE07273EBE}" srcOrd="0" destOrd="0" presId="urn:microsoft.com/office/officeart/2005/8/layout/vList6"/>
    <dgm:cxn modelId="{E34A7FEA-80C8-4BDB-8192-5D3CDB2D9AFF}" type="presOf" srcId="{907F672D-449A-40DA-972F-199291A82C45}" destId="{861B7A60-3C6C-43FA-921D-6CF9B4BB6DD3}" srcOrd="0" destOrd="0" presId="urn:microsoft.com/office/officeart/2005/8/layout/vList6"/>
    <dgm:cxn modelId="{9ACC2BF7-92AE-410D-8CC0-E443A6DE453C}" type="presOf" srcId="{F8602DA3-3AAC-424C-80D3-DAEEB4D6A26B}" destId="{DE3D7574-82DB-4403-8652-4B5F2C0C8005}" srcOrd="0" destOrd="0" presId="urn:microsoft.com/office/officeart/2005/8/layout/vList6"/>
    <dgm:cxn modelId="{705344E7-18B3-4F59-A596-36676172DCC5}" type="presParOf" srcId="{DD839817-18C0-4F31-8459-133908DB456C}" destId="{10A0C192-6162-42BA-8B29-1E33E52739D7}" srcOrd="0" destOrd="0" presId="urn:microsoft.com/office/officeart/2005/8/layout/vList6"/>
    <dgm:cxn modelId="{DFFF2073-7161-483D-812A-384B0CB0BDB7}" type="presParOf" srcId="{10A0C192-6162-42BA-8B29-1E33E52739D7}" destId="{F7C77923-F4CD-41CE-B145-F739B82BDB61}" srcOrd="0" destOrd="0" presId="urn:microsoft.com/office/officeart/2005/8/layout/vList6"/>
    <dgm:cxn modelId="{81B8320C-5914-43EA-8101-3E15F523ED8C}" type="presParOf" srcId="{10A0C192-6162-42BA-8B29-1E33E52739D7}" destId="{DE3D7574-82DB-4403-8652-4B5F2C0C8005}" srcOrd="1" destOrd="0" presId="urn:microsoft.com/office/officeart/2005/8/layout/vList6"/>
    <dgm:cxn modelId="{79EC303B-A304-49F9-BBB7-6CDE0D07B3C6}" type="presParOf" srcId="{DD839817-18C0-4F31-8459-133908DB456C}" destId="{6755DBAF-AC92-45D3-ACD8-049591310F50}" srcOrd="1" destOrd="0" presId="urn:microsoft.com/office/officeart/2005/8/layout/vList6"/>
    <dgm:cxn modelId="{0B23C070-B040-4F2E-A0C3-9B6C651724FE}" type="presParOf" srcId="{DD839817-18C0-4F31-8459-133908DB456C}" destId="{C889A68B-FFE3-4A40-8365-5A3092093507}" srcOrd="2" destOrd="0" presId="urn:microsoft.com/office/officeart/2005/8/layout/vList6"/>
    <dgm:cxn modelId="{039C377C-7047-4023-B3C3-49139D3F2537}" type="presParOf" srcId="{C889A68B-FFE3-4A40-8365-5A3092093507}" destId="{3CE4CB19-5D78-4875-BBE3-610707905D36}" srcOrd="0" destOrd="0" presId="urn:microsoft.com/office/officeart/2005/8/layout/vList6"/>
    <dgm:cxn modelId="{D049EB6A-EE31-4419-81CA-E2BF05243CA7}" type="presParOf" srcId="{C889A68B-FFE3-4A40-8365-5A3092093507}" destId="{084A8CCE-C439-4490-8986-57CE07273EBE}" srcOrd="1" destOrd="0" presId="urn:microsoft.com/office/officeart/2005/8/layout/vList6"/>
    <dgm:cxn modelId="{8655AAAE-248F-4386-84D6-631766D44BC9}" type="presParOf" srcId="{DD839817-18C0-4F31-8459-133908DB456C}" destId="{944DAFE8-76AE-449F-B6CB-B869B7595E6E}" srcOrd="3" destOrd="0" presId="urn:microsoft.com/office/officeart/2005/8/layout/vList6"/>
    <dgm:cxn modelId="{D6F44D03-622C-4BF9-9CEA-EEB98594DD16}" type="presParOf" srcId="{DD839817-18C0-4F31-8459-133908DB456C}" destId="{7F74089C-BB03-492E-9368-E244CEA6AEAA}" srcOrd="4" destOrd="0" presId="urn:microsoft.com/office/officeart/2005/8/layout/vList6"/>
    <dgm:cxn modelId="{02B2A509-E3B0-4326-815D-FC9E3B942DF1}" type="presParOf" srcId="{7F74089C-BB03-492E-9368-E244CEA6AEAA}" destId="{E8B5BB9F-239A-4259-929A-A370E9C4F7BB}" srcOrd="0" destOrd="0" presId="urn:microsoft.com/office/officeart/2005/8/layout/vList6"/>
    <dgm:cxn modelId="{BC86CF62-C564-4E18-84D5-BD0C686091C6}" type="presParOf" srcId="{7F74089C-BB03-492E-9368-E244CEA6AEAA}" destId="{861B7A60-3C6C-43FA-921D-6CF9B4BB6DD3}"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B7C2E-0636-4AB3-A03B-EE14F5EE0446}">
      <dsp:nvSpPr>
        <dsp:cNvPr id="0" name=""/>
        <dsp:cNvSpPr/>
      </dsp:nvSpPr>
      <dsp:spPr>
        <a:xfrm>
          <a:off x="0" y="107637"/>
          <a:ext cx="3871965" cy="49236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latin typeface="Roboto Light" panose="02000000000000000000" pitchFamily="2" charset="0"/>
            </a:rPr>
            <a:t>Medical Services </a:t>
          </a:r>
          <a:endParaRPr lang="en-US" sz="2400" kern="1200" dirty="0"/>
        </a:p>
      </dsp:txBody>
      <dsp:txXfrm>
        <a:off x="0" y="107637"/>
        <a:ext cx="3871965" cy="492368"/>
      </dsp:txXfrm>
    </dsp:sp>
    <dsp:sp modelId="{3CFCDE76-9116-4D2B-9C99-32E75B6EAB38}">
      <dsp:nvSpPr>
        <dsp:cNvPr id="0" name=""/>
        <dsp:cNvSpPr/>
      </dsp:nvSpPr>
      <dsp:spPr>
        <a:xfrm>
          <a:off x="1640" y="622011"/>
          <a:ext cx="1414674" cy="1461274"/>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latin typeface="Roboto Light" panose="02000000000000000000" pitchFamily="2" charset="0"/>
            </a:rPr>
            <a:t>Cost shares waived for eligible medical services at designated COE providers</a:t>
          </a:r>
          <a:endParaRPr lang="en-US" sz="1400" kern="1200" dirty="0"/>
        </a:p>
      </dsp:txBody>
      <dsp:txXfrm>
        <a:off x="1640" y="622011"/>
        <a:ext cx="1414674" cy="1461274"/>
      </dsp:txXfrm>
    </dsp:sp>
    <dsp:sp modelId="{4BC7EB8B-A940-416A-8F9E-6210D4FFAC88}">
      <dsp:nvSpPr>
        <dsp:cNvPr id="0" name=""/>
        <dsp:cNvSpPr/>
      </dsp:nvSpPr>
      <dsp:spPr>
        <a:xfrm>
          <a:off x="1416315" y="622011"/>
          <a:ext cx="1227004" cy="1461274"/>
        </a:xfrm>
        <a:prstGeom prst="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latin typeface="Roboto Light" panose="02000000000000000000" pitchFamily="2" charset="0"/>
            </a:rPr>
            <a:t>PPO Plans: Waive deductible &amp; coinsurance</a:t>
          </a:r>
          <a:endParaRPr lang="en-US" sz="1400" kern="1200" dirty="0"/>
        </a:p>
      </dsp:txBody>
      <dsp:txXfrm>
        <a:off x="1416315" y="622011"/>
        <a:ext cx="1227004" cy="1461274"/>
      </dsp:txXfrm>
    </dsp:sp>
    <dsp:sp modelId="{0E128688-6B1D-4A4A-A262-195C3F083BE6}">
      <dsp:nvSpPr>
        <dsp:cNvPr id="0" name=""/>
        <dsp:cNvSpPr/>
      </dsp:nvSpPr>
      <dsp:spPr>
        <a:xfrm>
          <a:off x="2643319" y="622011"/>
          <a:ext cx="1227004" cy="1461274"/>
        </a:xfrm>
        <a:prstGeom prst="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latin typeface="Roboto Light" panose="02000000000000000000" pitchFamily="2" charset="0"/>
            </a:rPr>
            <a:t>QHDHP Plans: Deductible, then coinsurance waived</a:t>
          </a:r>
          <a:endParaRPr lang="en-US" sz="1400" kern="1200" dirty="0"/>
        </a:p>
      </dsp:txBody>
      <dsp:txXfrm>
        <a:off x="2643319" y="622011"/>
        <a:ext cx="1227004" cy="1461274"/>
      </dsp:txXfrm>
    </dsp:sp>
    <dsp:sp modelId="{489F0787-528B-4D84-9E22-FE87D8F775DB}">
      <dsp:nvSpPr>
        <dsp:cNvPr id="0" name=""/>
        <dsp:cNvSpPr/>
      </dsp:nvSpPr>
      <dsp:spPr>
        <a:xfrm>
          <a:off x="0" y="2753415"/>
          <a:ext cx="3871965" cy="21534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B7C2E-0636-4AB3-A03B-EE14F5EE0446}">
      <dsp:nvSpPr>
        <dsp:cNvPr id="0" name=""/>
        <dsp:cNvSpPr/>
      </dsp:nvSpPr>
      <dsp:spPr>
        <a:xfrm>
          <a:off x="0" y="107637"/>
          <a:ext cx="3871965" cy="49236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latin typeface="Roboto Light" panose="02000000000000000000" pitchFamily="2" charset="0"/>
            </a:rPr>
            <a:t>Travel Expenses</a:t>
          </a:r>
          <a:endParaRPr lang="en-US" sz="2400" kern="1200" dirty="0"/>
        </a:p>
      </dsp:txBody>
      <dsp:txXfrm>
        <a:off x="0" y="107637"/>
        <a:ext cx="3871965" cy="492368"/>
      </dsp:txXfrm>
    </dsp:sp>
    <dsp:sp modelId="{3CFCDE76-9116-4D2B-9C99-32E75B6EAB38}">
      <dsp:nvSpPr>
        <dsp:cNvPr id="0" name=""/>
        <dsp:cNvSpPr/>
      </dsp:nvSpPr>
      <dsp:spPr>
        <a:xfrm>
          <a:off x="1890" y="622011"/>
          <a:ext cx="1289394" cy="1461274"/>
        </a:xfrm>
        <a:prstGeom prst="rect">
          <a:avLst/>
        </a:prstGeom>
        <a:solidFill>
          <a:srgbClr val="63666A">
            <a:alpha val="8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en-US" sz="1200" kern="1200" dirty="0">
              <a:latin typeface="Roboto Light" panose="02000000000000000000" pitchFamily="2" charset="0"/>
            </a:rPr>
            <a:t>Cost shares waived for eligible </a:t>
          </a:r>
          <a:r>
            <a:rPr lang="en-US" altLang="en-US" sz="1200" b="1" kern="1200" dirty="0">
              <a:latin typeface="Roboto Light" panose="02000000000000000000" pitchFamily="2" charset="0"/>
            </a:rPr>
            <a:t>medical travel expenses </a:t>
          </a:r>
          <a:r>
            <a:rPr lang="en-US" altLang="en-US" sz="1200" b="0" kern="1200" dirty="0">
              <a:latin typeface="Roboto Light" panose="02000000000000000000" pitchFamily="2" charset="0"/>
            </a:rPr>
            <a:t>related to accessing care at designated </a:t>
          </a:r>
          <a:r>
            <a:rPr lang="en-US" altLang="en-US" sz="1200" kern="1200" dirty="0">
              <a:latin typeface="Roboto Light" panose="02000000000000000000" pitchFamily="2" charset="0"/>
            </a:rPr>
            <a:t>COE providers</a:t>
          </a:r>
          <a:endParaRPr lang="en-US" sz="1200" kern="1200" dirty="0"/>
        </a:p>
      </dsp:txBody>
      <dsp:txXfrm>
        <a:off x="1890" y="622011"/>
        <a:ext cx="1289394" cy="1461274"/>
      </dsp:txXfrm>
    </dsp:sp>
    <dsp:sp modelId="{4BC7EB8B-A940-416A-8F9E-6210D4FFAC88}">
      <dsp:nvSpPr>
        <dsp:cNvPr id="0" name=""/>
        <dsp:cNvSpPr/>
      </dsp:nvSpPr>
      <dsp:spPr>
        <a:xfrm>
          <a:off x="1291285" y="622011"/>
          <a:ext cx="1289394" cy="1461274"/>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latin typeface="Roboto Light" panose="02000000000000000000" pitchFamily="2" charset="0"/>
            </a:rPr>
            <a:t>PPO Plans: Waive deductible &amp; coinsurance</a:t>
          </a:r>
          <a:endParaRPr lang="en-US" sz="1400" kern="1200" dirty="0"/>
        </a:p>
      </dsp:txBody>
      <dsp:txXfrm>
        <a:off x="1291285" y="622011"/>
        <a:ext cx="1289394" cy="1461274"/>
      </dsp:txXfrm>
    </dsp:sp>
    <dsp:sp modelId="{0E128688-6B1D-4A4A-A262-195C3F083BE6}">
      <dsp:nvSpPr>
        <dsp:cNvPr id="0" name=""/>
        <dsp:cNvSpPr/>
      </dsp:nvSpPr>
      <dsp:spPr>
        <a:xfrm>
          <a:off x="2580679" y="622011"/>
          <a:ext cx="1289394" cy="1461274"/>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a:latin typeface="Roboto Light" panose="02000000000000000000" pitchFamily="2" charset="0"/>
            </a:rPr>
            <a:t>QHDHP Plans: Deductible, then coinsurance waived</a:t>
          </a:r>
          <a:endParaRPr lang="en-US" sz="1400" kern="1200" dirty="0"/>
        </a:p>
      </dsp:txBody>
      <dsp:txXfrm>
        <a:off x="2580679" y="622011"/>
        <a:ext cx="1289394" cy="1461274"/>
      </dsp:txXfrm>
    </dsp:sp>
    <dsp:sp modelId="{489F0787-528B-4D84-9E22-FE87D8F775DB}">
      <dsp:nvSpPr>
        <dsp:cNvPr id="0" name=""/>
        <dsp:cNvSpPr/>
      </dsp:nvSpPr>
      <dsp:spPr>
        <a:xfrm>
          <a:off x="0" y="2753415"/>
          <a:ext cx="3871965" cy="21534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D7574-82DB-4403-8652-4B5F2C0C8005}">
      <dsp:nvSpPr>
        <dsp:cNvPr id="0" name=""/>
        <dsp:cNvSpPr/>
      </dsp:nvSpPr>
      <dsp:spPr>
        <a:xfrm>
          <a:off x="1691639" y="0"/>
          <a:ext cx="2537459" cy="101142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FontTx/>
            <a:buNone/>
          </a:pPr>
          <a:r>
            <a:rPr lang="en-US" sz="1300" kern="1200" dirty="0"/>
            <a:t>	</a:t>
          </a:r>
          <a:r>
            <a:rPr lang="en-US" sz="1300" kern="1200" dirty="0">
              <a:latin typeface="Roboto" panose="02000000000000000000" pitchFamily="2" charset="0"/>
              <a:ea typeface="Roboto" panose="02000000000000000000" pitchFamily="2" charset="0"/>
              <a:cs typeface="Roboto" panose="02000000000000000000" pitchFamily="2" charset="0"/>
            </a:rPr>
            <a:t>Consult with member to get and incorporate feedback through a one-way communication model</a:t>
          </a:r>
        </a:p>
      </dsp:txBody>
      <dsp:txXfrm>
        <a:off x="1691639" y="126428"/>
        <a:ext cx="2158175" cy="758568"/>
      </dsp:txXfrm>
    </dsp:sp>
    <dsp:sp modelId="{F7C77923-F4CD-41CE-B145-F739B82BDB61}">
      <dsp:nvSpPr>
        <dsp:cNvPr id="0" name=""/>
        <dsp:cNvSpPr/>
      </dsp:nvSpPr>
      <dsp:spPr>
        <a:xfrm>
          <a:off x="0" y="0"/>
          <a:ext cx="1691639" cy="10114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latin typeface="Roboto" panose="02000000000000000000" pitchFamily="2" charset="0"/>
              <a:ea typeface="Roboto" panose="02000000000000000000" pitchFamily="2" charset="0"/>
              <a:cs typeface="Roboto" panose="02000000000000000000" pitchFamily="2" charset="0"/>
            </a:rPr>
            <a:t>One Offs</a:t>
          </a:r>
        </a:p>
      </dsp:txBody>
      <dsp:txXfrm>
        <a:off x="49374" y="49374"/>
        <a:ext cx="1592891" cy="912676"/>
      </dsp:txXfrm>
    </dsp:sp>
    <dsp:sp modelId="{084A8CCE-C439-4490-8986-57CE07273EBE}">
      <dsp:nvSpPr>
        <dsp:cNvPr id="0" name=""/>
        <dsp:cNvSpPr/>
      </dsp:nvSpPr>
      <dsp:spPr>
        <a:xfrm>
          <a:off x="1691639" y="1112567"/>
          <a:ext cx="2537459" cy="101142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None/>
          </a:pPr>
          <a:r>
            <a:rPr lang="en-US" sz="1300" kern="1200" dirty="0"/>
            <a:t>	</a:t>
          </a:r>
          <a:r>
            <a:rPr lang="en-US" sz="1300" kern="1200" dirty="0">
              <a:latin typeface="Roboto" panose="02000000000000000000" pitchFamily="2" charset="0"/>
              <a:ea typeface="Roboto" panose="02000000000000000000" pitchFamily="2" charset="0"/>
              <a:cs typeface="Roboto" panose="02000000000000000000" pitchFamily="2" charset="0"/>
            </a:rPr>
            <a:t>Involve member to ensure their needs and interests are considered for specific projects or programs</a:t>
          </a:r>
        </a:p>
      </dsp:txBody>
      <dsp:txXfrm>
        <a:off x="1691639" y="1238995"/>
        <a:ext cx="2158175" cy="758568"/>
      </dsp:txXfrm>
    </dsp:sp>
    <dsp:sp modelId="{3CE4CB19-5D78-4875-BBE3-610707905D36}">
      <dsp:nvSpPr>
        <dsp:cNvPr id="0" name=""/>
        <dsp:cNvSpPr/>
      </dsp:nvSpPr>
      <dsp:spPr>
        <a:xfrm>
          <a:off x="0" y="1112567"/>
          <a:ext cx="1691639" cy="1011424"/>
        </a:xfrm>
        <a:prstGeom prst="roundRect">
          <a:avLst/>
        </a:prstGeom>
        <a:solidFill>
          <a:srgbClr val="00A7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latin typeface="Roboto" panose="02000000000000000000" pitchFamily="2" charset="0"/>
              <a:ea typeface="Roboto" panose="02000000000000000000" pitchFamily="2" charset="0"/>
              <a:cs typeface="Roboto" panose="02000000000000000000" pitchFamily="2" charset="0"/>
            </a:rPr>
            <a:t>Programmatic</a:t>
          </a:r>
        </a:p>
      </dsp:txBody>
      <dsp:txXfrm>
        <a:off x="49374" y="1161941"/>
        <a:ext cx="1592891" cy="912676"/>
      </dsp:txXfrm>
    </dsp:sp>
    <dsp:sp modelId="{861B7A60-3C6C-43FA-921D-6CF9B4BB6DD3}">
      <dsp:nvSpPr>
        <dsp:cNvPr id="0" name=""/>
        <dsp:cNvSpPr/>
      </dsp:nvSpPr>
      <dsp:spPr>
        <a:xfrm>
          <a:off x="1691639" y="2225134"/>
          <a:ext cx="2537459" cy="1011424"/>
        </a:xfrm>
        <a:prstGeom prst="rightArrow">
          <a:avLst>
            <a:gd name="adj1" fmla="val 75000"/>
            <a:gd name="adj2" fmla="val 50000"/>
          </a:avLst>
        </a:prstGeom>
        <a:solidFill>
          <a:srgbClr val="0085CA">
            <a:alpha val="90000"/>
            <a:tint val="40000"/>
            <a:hueOff val="0"/>
            <a:satOff val="0"/>
            <a:lumOff val="0"/>
            <a:alphaOff val="0"/>
          </a:srgbClr>
        </a:solidFill>
        <a:ln w="25400" cap="flat" cmpd="sng" algn="ctr">
          <a:solidFill>
            <a:srgbClr val="0085CA">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None/>
          </a:pPr>
          <a:r>
            <a:rPr lang="en-US" sz="1300" kern="1200" dirty="0">
              <a:solidFill>
                <a:prstClr val="black">
                  <a:hueOff val="0"/>
                  <a:satOff val="0"/>
                  <a:lumOff val="0"/>
                  <a:alphaOff val="0"/>
                </a:prstClr>
              </a:solidFill>
              <a:latin typeface="Calibri"/>
              <a:ea typeface="+mn-ea"/>
              <a:cs typeface="+mn-cs"/>
            </a:rPr>
            <a:t>	</a:t>
          </a:r>
          <a:r>
            <a:rPr lang="en-US" sz="1300" kern="1200" dirty="0">
              <a:solidFill>
                <a:prstClr val="black">
                  <a:hueOff val="0"/>
                  <a:satOff val="0"/>
                  <a:lumOff val="0"/>
                  <a:alphaOff val="0"/>
                </a:prstClr>
              </a:solidFill>
              <a:latin typeface="Roboto" panose="02000000000000000000" pitchFamily="2" charset="0"/>
              <a:ea typeface="Roboto" panose="02000000000000000000" pitchFamily="2" charset="0"/>
              <a:cs typeface="Roboto" panose="02000000000000000000" pitchFamily="2" charset="0"/>
            </a:rPr>
            <a:t>Collaborate with member through two-way ongoing communication and partnership building</a:t>
          </a:r>
        </a:p>
      </dsp:txBody>
      <dsp:txXfrm>
        <a:off x="1691639" y="2351562"/>
        <a:ext cx="2158175" cy="758568"/>
      </dsp:txXfrm>
    </dsp:sp>
    <dsp:sp modelId="{E8B5BB9F-239A-4259-929A-A370E9C4F7BB}">
      <dsp:nvSpPr>
        <dsp:cNvPr id="0" name=""/>
        <dsp:cNvSpPr/>
      </dsp:nvSpPr>
      <dsp:spPr>
        <a:xfrm>
          <a:off x="0" y="2225134"/>
          <a:ext cx="1691639" cy="1011424"/>
        </a:xfrm>
        <a:prstGeom prst="roundRect">
          <a:avLst/>
        </a:prstGeom>
        <a:solidFill>
          <a:srgbClr val="FF7C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l"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kern="1200" dirty="0">
              <a:latin typeface="Roboto" panose="02000000000000000000" pitchFamily="2" charset="0"/>
              <a:ea typeface="Roboto" panose="02000000000000000000" pitchFamily="2" charset="0"/>
              <a:cs typeface="Roboto" panose="02000000000000000000" pitchFamily="2" charset="0"/>
            </a:rPr>
            <a:t>Ongoing</a:t>
          </a:r>
        </a:p>
      </dsp:txBody>
      <dsp:txXfrm>
        <a:off x="49374" y="2274508"/>
        <a:ext cx="1592891" cy="91267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085F0F-56D6-4740-A5CE-DE5D4BEDC669}"/>
              </a:ext>
            </a:extLst>
          </p:cNvPr>
          <p:cNvSpPr>
            <a:spLocks noGrp="1"/>
          </p:cNvSpPr>
          <p:nvPr>
            <p:ph type="hdr" sz="quarter"/>
          </p:nvPr>
        </p:nvSpPr>
        <p:spPr>
          <a:xfrm>
            <a:off x="0" y="0"/>
            <a:ext cx="3011488" cy="461963"/>
          </a:xfrm>
          <a:prstGeom prst="rect">
            <a:avLst/>
          </a:prstGeom>
        </p:spPr>
        <p:txBody>
          <a:bodyPr vert="horz" lIns="92492" tIns="46246" rIns="92492" bIns="46246"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27EB6982-808F-604B-A28F-EB4180A43327}"/>
              </a:ext>
            </a:extLst>
          </p:cNvPr>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eaLnBrk="1" fontAlgn="auto" hangingPunct="1">
              <a:spcBef>
                <a:spcPts val="0"/>
              </a:spcBef>
              <a:spcAft>
                <a:spcPts val="0"/>
              </a:spcAft>
              <a:defRPr sz="1200">
                <a:latin typeface="+mn-lt"/>
                <a:cs typeface="+mn-cs"/>
              </a:defRPr>
            </a:lvl1pPr>
          </a:lstStyle>
          <a:p>
            <a:pPr>
              <a:defRPr/>
            </a:pPr>
            <a:fld id="{A98082AF-DBA2-CA44-B0AB-510335B5C9AD}" type="datetimeFigureOut">
              <a:rPr lang="en-US"/>
              <a:pPr>
                <a:defRPr/>
              </a:pPr>
              <a:t>10/4/2021</a:t>
            </a:fld>
            <a:endParaRPr lang="en-US" dirty="0"/>
          </a:p>
        </p:txBody>
      </p:sp>
      <p:sp>
        <p:nvSpPr>
          <p:cNvPr id="4" name="Footer Placeholder 3">
            <a:extLst>
              <a:ext uri="{FF2B5EF4-FFF2-40B4-BE49-F238E27FC236}">
                <a16:creationId xmlns:a16="http://schemas.microsoft.com/office/drawing/2014/main" id="{29CA3333-33EB-DB4C-B5E7-087B334A50C8}"/>
              </a:ext>
            </a:extLst>
          </p:cNvPr>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8E67E6C5-DB16-1348-BF4B-850657DEB85D}"/>
              </a:ext>
            </a:extLst>
          </p:cNvPr>
          <p:cNvSpPr>
            <a:spLocks noGrp="1"/>
          </p:cNvSpPr>
          <p:nvPr>
            <p:ph type="sldNum" sz="quarter" idx="3"/>
          </p:nvPr>
        </p:nvSpPr>
        <p:spPr>
          <a:xfrm>
            <a:off x="3937000" y="8772525"/>
            <a:ext cx="3011488" cy="461963"/>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7E19C94C-3BA1-1243-8826-B325249B9D04}"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44911C-1405-8B4F-ADE1-0AD9590136EA}"/>
              </a:ext>
            </a:extLst>
          </p:cNvPr>
          <p:cNvSpPr>
            <a:spLocks noGrp="1"/>
          </p:cNvSpPr>
          <p:nvPr>
            <p:ph type="hdr" sz="quarter"/>
          </p:nvPr>
        </p:nvSpPr>
        <p:spPr>
          <a:xfrm>
            <a:off x="0" y="0"/>
            <a:ext cx="3011488" cy="461963"/>
          </a:xfrm>
          <a:prstGeom prst="rect">
            <a:avLst/>
          </a:prstGeom>
        </p:spPr>
        <p:txBody>
          <a:bodyPr vert="horz" lIns="92492" tIns="46246" rIns="92492" bIns="46246"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49ACCBF0-8FB8-1D46-BFF3-D5E40E848D3E}"/>
              </a:ext>
            </a:extLst>
          </p:cNvPr>
          <p:cNvSpPr>
            <a:spLocks noGrp="1"/>
          </p:cNvSpPr>
          <p:nvPr>
            <p:ph type="dt" idx="1"/>
          </p:nvPr>
        </p:nvSpPr>
        <p:spPr>
          <a:xfrm>
            <a:off x="3937000" y="0"/>
            <a:ext cx="3011488" cy="461963"/>
          </a:xfrm>
          <a:prstGeom prst="rect">
            <a:avLst/>
          </a:prstGeom>
        </p:spPr>
        <p:txBody>
          <a:bodyPr vert="horz" lIns="92492" tIns="46246" rIns="92492" bIns="46246" rtlCol="0"/>
          <a:lstStyle>
            <a:lvl1pPr algn="r" eaLnBrk="1" fontAlgn="auto" hangingPunct="1">
              <a:spcBef>
                <a:spcPts val="0"/>
              </a:spcBef>
              <a:spcAft>
                <a:spcPts val="0"/>
              </a:spcAft>
              <a:defRPr sz="1200">
                <a:latin typeface="+mn-lt"/>
                <a:cs typeface="+mn-cs"/>
              </a:defRPr>
            </a:lvl1pPr>
          </a:lstStyle>
          <a:p>
            <a:pPr>
              <a:defRPr/>
            </a:pPr>
            <a:fld id="{E533A520-5289-2D4B-87DB-CC02DD180E30}" type="datetimeFigureOut">
              <a:rPr lang="en-US"/>
              <a:pPr>
                <a:defRPr/>
              </a:pPr>
              <a:t>10/4/2021</a:t>
            </a:fld>
            <a:endParaRPr lang="en-US" dirty="0"/>
          </a:p>
        </p:txBody>
      </p:sp>
      <p:sp>
        <p:nvSpPr>
          <p:cNvPr id="4" name="Slide Image Placeholder 3">
            <a:extLst>
              <a:ext uri="{FF2B5EF4-FFF2-40B4-BE49-F238E27FC236}">
                <a16:creationId xmlns:a16="http://schemas.microsoft.com/office/drawing/2014/main" id="{FCA0A7B3-D603-A042-A8A1-1F79235AA141}"/>
              </a:ext>
            </a:extLst>
          </p:cNvPr>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a:extLst>
              <a:ext uri="{FF2B5EF4-FFF2-40B4-BE49-F238E27FC236}">
                <a16:creationId xmlns:a16="http://schemas.microsoft.com/office/drawing/2014/main" id="{125B78FE-BCD5-DF40-9E3B-1C1B5E78C005}"/>
              </a:ext>
            </a:extLst>
          </p:cNvPr>
          <p:cNvSpPr>
            <a:spLocks noGrp="1"/>
          </p:cNvSpPr>
          <p:nvPr>
            <p:ph type="body" sz="quarter" idx="3"/>
          </p:nvPr>
        </p:nvSpPr>
        <p:spPr>
          <a:xfrm>
            <a:off x="695325" y="4387850"/>
            <a:ext cx="5559425" cy="4156075"/>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53906C1-4CC6-4A47-940F-7DF1A4662B66}"/>
              </a:ext>
            </a:extLst>
          </p:cNvPr>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5485D079-8FDB-1845-AF03-6EE13C80675F}"/>
              </a:ext>
            </a:extLst>
          </p:cNvPr>
          <p:cNvSpPr>
            <a:spLocks noGrp="1"/>
          </p:cNvSpPr>
          <p:nvPr>
            <p:ph type="sldNum" sz="quarter" idx="5"/>
          </p:nvPr>
        </p:nvSpPr>
        <p:spPr>
          <a:xfrm>
            <a:off x="3937000" y="8772525"/>
            <a:ext cx="3011488" cy="461963"/>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BED7B8EE-8B89-434F-A779-672E6920A02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3DC387A-FA4D-2E43-A9EE-4FD9D8CB0C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FB9127F-BAC8-6D43-A6FF-2A9DEB009A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id="{A8C505D2-D463-E04A-ADDC-997A9767B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366175-785E-8043-98EB-FEDB118C8DE8}"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323580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2788258-D9A7-F842-B9B6-B4300D9087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9C95142-DC39-C04B-9217-BF2E70714A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C46A4F84-A471-CC48-A5C5-F5231D7C99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6A4A31-CEA5-BD41-9DC1-9D9EFE10412A}"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105466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2788258-D9A7-F842-B9B6-B4300D9087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9C95142-DC39-C04B-9217-BF2E70714A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C46A4F84-A471-CC48-A5C5-F5231D7C99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6A4A31-CEA5-BD41-9DC1-9D9EFE10412A}"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365106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F45D0A8-AB36-3C49-B6B9-7DEB303A7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484E7DC-B3F9-F745-8BFA-46267F0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br>
              <a:rPr lang="en-US" sz="1200" b="0" i="0" u="none" strike="noStrike" dirty="0">
                <a:solidFill>
                  <a:srgbClr val="000000"/>
                </a:solidFill>
                <a:effectLst/>
                <a:latin typeface="Roboto Light" panose="02000000000000000000" pitchFamily="2" charset="0"/>
              </a:rPr>
            </a:br>
            <a:endParaRPr lang="en-US" altLang="en-US" dirty="0"/>
          </a:p>
          <a:p>
            <a:pPr eaLnBrk="1" hangingPunct="1">
              <a:spcBef>
                <a:spcPct val="0"/>
              </a:spcBef>
            </a:pPr>
            <a:endParaRPr lang="en-US" altLang="en-US" dirty="0"/>
          </a:p>
        </p:txBody>
      </p:sp>
      <p:sp>
        <p:nvSpPr>
          <p:cNvPr id="44036" name="Slide Number Placeholder 3">
            <a:extLst>
              <a:ext uri="{FF2B5EF4-FFF2-40B4-BE49-F238E27FC236}">
                <a16:creationId xmlns:a16="http://schemas.microsoft.com/office/drawing/2014/main" id="{8F40C93F-DAC4-E441-B41E-4BEF5A9E4D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738224-E9EC-3A44-9488-21C6F3EFC5A7}" type="slidenum">
              <a:rPr lang="en-US" altLang="en-US" smtClean="0"/>
              <a:pPr>
                <a:spcBef>
                  <a:spcPct val="0"/>
                </a:spcBef>
              </a:pPr>
              <a:t>12</a:t>
            </a:fld>
            <a:endParaRPr lang="en-US" altLang="en-US" dirty="0"/>
          </a:p>
        </p:txBody>
      </p:sp>
    </p:spTree>
    <p:extLst>
      <p:ext uri="{BB962C8B-B14F-4D97-AF65-F5344CB8AC3E}">
        <p14:creationId xmlns:p14="http://schemas.microsoft.com/office/powerpoint/2010/main" val="2606779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F45D0A8-AB36-3C49-B6B9-7DEB303A7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484E7DC-B3F9-F745-8BFA-46267F0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a:extLst>
              <a:ext uri="{FF2B5EF4-FFF2-40B4-BE49-F238E27FC236}">
                <a16:creationId xmlns:a16="http://schemas.microsoft.com/office/drawing/2014/main" id="{8F40C93F-DAC4-E441-B41E-4BEF5A9E4D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738224-E9EC-3A44-9488-21C6F3EFC5A7}" type="slidenum">
              <a:rPr lang="en-US" altLang="en-US" smtClean="0"/>
              <a:pPr>
                <a:spcBef>
                  <a:spcPct val="0"/>
                </a:spcBef>
              </a:pPr>
              <a:t>13</a:t>
            </a:fld>
            <a:endParaRPr lang="en-US" altLang="en-US" dirty="0"/>
          </a:p>
        </p:txBody>
      </p:sp>
    </p:spTree>
    <p:extLst>
      <p:ext uri="{BB962C8B-B14F-4D97-AF65-F5344CB8AC3E}">
        <p14:creationId xmlns:p14="http://schemas.microsoft.com/office/powerpoint/2010/main" val="3430373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AF9B02F-AF4F-CF45-B1CE-3B40E20F68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31B5D505-F264-054D-ABBA-42BCC13699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a:extLst>
              <a:ext uri="{FF2B5EF4-FFF2-40B4-BE49-F238E27FC236}">
                <a16:creationId xmlns:a16="http://schemas.microsoft.com/office/drawing/2014/main" id="{9434220D-B2E9-F94C-AB7A-BD823D3383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A68ACB-36FB-F74F-AE1E-1E8429F15233}" type="slidenum">
              <a:rPr lang="en-US" altLang="en-US" smtClean="0"/>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F45D0A8-AB36-3C49-B6B9-7DEB303A7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484E7DC-B3F9-F745-8BFA-46267F0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a:extLst>
              <a:ext uri="{FF2B5EF4-FFF2-40B4-BE49-F238E27FC236}">
                <a16:creationId xmlns:a16="http://schemas.microsoft.com/office/drawing/2014/main" id="{8F40C93F-DAC4-E441-B41E-4BEF5A9E4D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738224-E9EC-3A44-9488-21C6F3EFC5A7}" type="slidenum">
              <a:rPr lang="en-US" altLang="en-US" smtClean="0"/>
              <a:pPr>
                <a:spcBef>
                  <a:spcPct val="0"/>
                </a:spcBef>
              </a:pPr>
              <a:t>15</a:t>
            </a:fld>
            <a:endParaRPr lang="en-US" altLang="en-US" dirty="0"/>
          </a:p>
        </p:txBody>
      </p:sp>
    </p:spTree>
    <p:extLst>
      <p:ext uri="{BB962C8B-B14F-4D97-AF65-F5344CB8AC3E}">
        <p14:creationId xmlns:p14="http://schemas.microsoft.com/office/powerpoint/2010/main" val="200601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89D4C37-D49F-784B-9BA2-3E53503B07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8AB59464-C39E-9E49-B2C9-F90DCBDC6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a:extLst>
              <a:ext uri="{FF2B5EF4-FFF2-40B4-BE49-F238E27FC236}">
                <a16:creationId xmlns:a16="http://schemas.microsoft.com/office/drawing/2014/main" id="{65C8D3D8-2C96-BB44-9D9D-B07AF98B5C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49F896-0958-BA4B-8CAB-BAD4C1333B14}" type="slidenum">
              <a:rPr lang="en-US" altLang="en-US" smtClean="0"/>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54CBD99-6E54-844F-97A4-E7F37B9CD9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8E125B3-9643-3043-84C8-4F3B620093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1140" name="Slide Number Placeholder 3">
            <a:extLst>
              <a:ext uri="{FF2B5EF4-FFF2-40B4-BE49-F238E27FC236}">
                <a16:creationId xmlns:a16="http://schemas.microsoft.com/office/drawing/2014/main" id="{F5C3154C-8EB3-0546-9C92-5844556EE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9BB051-E493-A144-B75E-0F69608C8CBD}" type="slidenum">
              <a:rPr lang="en-US" altLang="en-US" smtClean="0"/>
              <a:pPr/>
              <a:t>17</a:t>
            </a:fld>
            <a:endParaRPr lang="en-US" altLang="en-US" dirty="0"/>
          </a:p>
        </p:txBody>
      </p:sp>
    </p:spTree>
    <p:extLst>
      <p:ext uri="{BB962C8B-B14F-4D97-AF65-F5344CB8AC3E}">
        <p14:creationId xmlns:p14="http://schemas.microsoft.com/office/powerpoint/2010/main" val="4023531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54CBD99-6E54-844F-97A4-E7F37B9CD9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8E125B3-9643-3043-84C8-4F3B620093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1140" name="Slide Number Placeholder 3">
            <a:extLst>
              <a:ext uri="{FF2B5EF4-FFF2-40B4-BE49-F238E27FC236}">
                <a16:creationId xmlns:a16="http://schemas.microsoft.com/office/drawing/2014/main" id="{F5C3154C-8EB3-0546-9C92-5844556EE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9BB051-E493-A144-B75E-0F69608C8CBD}" type="slidenum">
              <a:rPr lang="en-US" altLang="en-US" smtClean="0"/>
              <a:pPr/>
              <a:t>18</a:t>
            </a:fld>
            <a:endParaRPr lang="en-US" altLang="en-US" dirty="0"/>
          </a:p>
        </p:txBody>
      </p:sp>
    </p:spTree>
    <p:extLst>
      <p:ext uri="{BB962C8B-B14F-4D97-AF65-F5344CB8AC3E}">
        <p14:creationId xmlns:p14="http://schemas.microsoft.com/office/powerpoint/2010/main" val="110735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2C9D68C-E6DD-47A2-BD0A-2B1F68F56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B3C9F501-F678-40D6-8380-D8503F807D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en-US" altLang="en-US" dirty="0"/>
          </a:p>
        </p:txBody>
      </p:sp>
      <p:sp>
        <p:nvSpPr>
          <p:cNvPr id="87044" name="Slide Number Placeholder 3">
            <a:extLst>
              <a:ext uri="{FF2B5EF4-FFF2-40B4-BE49-F238E27FC236}">
                <a16:creationId xmlns:a16="http://schemas.microsoft.com/office/drawing/2014/main" id="{621C2870-D312-429E-ABA1-2394443860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8925">
              <a:spcBef>
                <a:spcPct val="30000"/>
              </a:spcBef>
              <a:defRPr sz="1200">
                <a:solidFill>
                  <a:schemeClr val="tx1"/>
                </a:solidFill>
                <a:latin typeface="Calibri" panose="020F0502020204030204" pitchFamily="34" charset="0"/>
              </a:defRPr>
            </a:lvl2pPr>
            <a:lvl3pPr marL="1155700"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defTabSz="457200" eaLnBrk="0" fontAlgn="base" hangingPunct="0">
              <a:spcBef>
                <a:spcPct val="30000"/>
              </a:spcBef>
              <a:spcAft>
                <a:spcPct val="0"/>
              </a:spcAft>
              <a:defRPr sz="1200">
                <a:solidFill>
                  <a:schemeClr val="tx1"/>
                </a:solidFill>
                <a:latin typeface="Calibri" panose="020F0502020204030204" pitchFamily="34" charset="0"/>
              </a:defRPr>
            </a:lvl6pPr>
            <a:lvl7pPr marL="2994025" indent="-230188" defTabSz="457200" eaLnBrk="0" fontAlgn="base" hangingPunct="0">
              <a:spcBef>
                <a:spcPct val="30000"/>
              </a:spcBef>
              <a:spcAft>
                <a:spcPct val="0"/>
              </a:spcAft>
              <a:defRPr sz="1200">
                <a:solidFill>
                  <a:schemeClr val="tx1"/>
                </a:solidFill>
                <a:latin typeface="Calibri" panose="020F0502020204030204" pitchFamily="34" charset="0"/>
              </a:defRPr>
            </a:lvl7pPr>
            <a:lvl8pPr marL="3451225" indent="-230188" defTabSz="457200" eaLnBrk="0" fontAlgn="base" hangingPunct="0">
              <a:spcBef>
                <a:spcPct val="30000"/>
              </a:spcBef>
              <a:spcAft>
                <a:spcPct val="0"/>
              </a:spcAft>
              <a:defRPr sz="1200">
                <a:solidFill>
                  <a:schemeClr val="tx1"/>
                </a:solidFill>
                <a:latin typeface="Calibri" panose="020F0502020204030204" pitchFamily="34" charset="0"/>
              </a:defRPr>
            </a:lvl8pPr>
            <a:lvl9pPr marL="3908425" indent="-23018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B39B72-CDCC-4566-AD4E-E147CD684F1E}" type="slidenum">
              <a:rPr lang="en-US" altLang="en-US">
                <a:solidFill>
                  <a:srgbClr val="000000"/>
                </a:solidFill>
              </a:rPr>
              <a:pPr>
                <a:spcBef>
                  <a:spcPct val="0"/>
                </a:spcBef>
              </a:pPr>
              <a:t>19</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3DC387A-FA4D-2E43-A9EE-4FD9D8CB0C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FB9127F-BAC8-6D43-A6FF-2A9DEB009A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id="{A8C505D2-D463-E04A-ADDC-997A9767B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366175-785E-8043-98EB-FEDB118C8DE8}" type="slidenum">
              <a:rPr lang="en-US" altLang="en-US" smtClean="0"/>
              <a:pPr>
                <a:spcBef>
                  <a:spcPct val="0"/>
                </a:spcBef>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F45D0A8-AB36-3C49-B6B9-7DEB303A7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484E7DC-B3F9-F745-8BFA-46267F0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a:extLst>
              <a:ext uri="{FF2B5EF4-FFF2-40B4-BE49-F238E27FC236}">
                <a16:creationId xmlns:a16="http://schemas.microsoft.com/office/drawing/2014/main" id="{8F40C93F-DAC4-E441-B41E-4BEF5A9E4D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738224-E9EC-3A44-9488-21C6F3EFC5A7}" type="slidenum">
              <a:rPr lang="en-US" altLang="en-US" smtClean="0"/>
              <a:pPr>
                <a:spcBef>
                  <a:spcPct val="0"/>
                </a:spcBef>
              </a:pPr>
              <a:t>20</a:t>
            </a:fld>
            <a:endParaRPr lang="en-US" altLang="en-US" dirty="0"/>
          </a:p>
        </p:txBody>
      </p:sp>
    </p:spTree>
    <p:extLst>
      <p:ext uri="{BB962C8B-B14F-4D97-AF65-F5344CB8AC3E}">
        <p14:creationId xmlns:p14="http://schemas.microsoft.com/office/powerpoint/2010/main" val="390190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F45D0A8-AB36-3C49-B6B9-7DEB303A7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484E7DC-B3F9-F745-8BFA-46267F0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a:extLst>
              <a:ext uri="{FF2B5EF4-FFF2-40B4-BE49-F238E27FC236}">
                <a16:creationId xmlns:a16="http://schemas.microsoft.com/office/drawing/2014/main" id="{8F40C93F-DAC4-E441-B41E-4BEF5A9E4D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738224-E9EC-3A44-9488-21C6F3EFC5A7}" type="slidenum">
              <a:rPr lang="en-US" altLang="en-US" smtClean="0"/>
              <a:pPr>
                <a:spcBef>
                  <a:spcPct val="0"/>
                </a:spcBef>
              </a:pPr>
              <a:t>21</a:t>
            </a:fld>
            <a:endParaRPr lang="en-US" altLang="en-US" dirty="0"/>
          </a:p>
        </p:txBody>
      </p:sp>
    </p:spTree>
    <p:extLst>
      <p:ext uri="{BB962C8B-B14F-4D97-AF65-F5344CB8AC3E}">
        <p14:creationId xmlns:p14="http://schemas.microsoft.com/office/powerpoint/2010/main" val="2115330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54CBD99-6E54-844F-97A4-E7F37B9CD9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8E125B3-9643-3043-84C8-4F3B620093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1140" name="Slide Number Placeholder 3">
            <a:extLst>
              <a:ext uri="{FF2B5EF4-FFF2-40B4-BE49-F238E27FC236}">
                <a16:creationId xmlns:a16="http://schemas.microsoft.com/office/drawing/2014/main" id="{F5C3154C-8EB3-0546-9C92-5844556EE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9BB051-E493-A144-B75E-0F69608C8CBD}" type="slidenum">
              <a:rPr lang="en-US" altLang="en-US" smtClean="0"/>
              <a:pPr/>
              <a:t>22</a:t>
            </a:fld>
            <a:endParaRPr lang="en-US" altLang="en-US" dirty="0"/>
          </a:p>
        </p:txBody>
      </p:sp>
    </p:spTree>
    <p:extLst>
      <p:ext uri="{BB962C8B-B14F-4D97-AF65-F5344CB8AC3E}">
        <p14:creationId xmlns:p14="http://schemas.microsoft.com/office/powerpoint/2010/main" val="3058869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63A6DB-717C-0A4C-A240-004720DBD81E}" type="slidenum">
              <a:rPr lang="en-US" smtClean="0"/>
              <a:t>23</a:t>
            </a:fld>
            <a:endParaRPr lang="en-US"/>
          </a:p>
        </p:txBody>
      </p:sp>
    </p:spTree>
    <p:extLst>
      <p:ext uri="{BB962C8B-B14F-4D97-AF65-F5344CB8AC3E}">
        <p14:creationId xmlns:p14="http://schemas.microsoft.com/office/powerpoint/2010/main" val="2624147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63A6DB-717C-0A4C-A240-004720DBD81E}" type="slidenum">
              <a:rPr lang="en-US" smtClean="0"/>
              <a:t>24</a:t>
            </a:fld>
            <a:endParaRPr lang="en-US"/>
          </a:p>
        </p:txBody>
      </p:sp>
    </p:spTree>
    <p:extLst>
      <p:ext uri="{BB962C8B-B14F-4D97-AF65-F5344CB8AC3E}">
        <p14:creationId xmlns:p14="http://schemas.microsoft.com/office/powerpoint/2010/main" val="4186929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89D4C37-D49F-784B-9BA2-3E53503B07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8AB59464-C39E-9E49-B2C9-F90DCBDC6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a:extLst>
              <a:ext uri="{FF2B5EF4-FFF2-40B4-BE49-F238E27FC236}">
                <a16:creationId xmlns:a16="http://schemas.microsoft.com/office/drawing/2014/main" id="{65C8D3D8-2C96-BB44-9D9D-B07AF98B5C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49F896-0958-BA4B-8CAB-BAD4C1333B14}" type="slidenum">
              <a:rPr lang="en-US" altLang="en-US" smtClean="0"/>
              <a:pPr/>
              <a:t>25</a:t>
            </a:fld>
            <a:endParaRPr lang="en-US" altLang="en-US" dirty="0"/>
          </a:p>
        </p:txBody>
      </p:sp>
    </p:spTree>
    <p:extLst>
      <p:ext uri="{BB962C8B-B14F-4D97-AF65-F5344CB8AC3E}">
        <p14:creationId xmlns:p14="http://schemas.microsoft.com/office/powerpoint/2010/main" val="4083193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4E8CA98-337E-7E48-BC66-3B2F142E3EA4}" type="slidenum">
              <a:rPr lang="en-US" smtClean="0"/>
              <a:t>26</a:t>
            </a:fld>
            <a:endParaRPr lang="en-US" dirty="0"/>
          </a:p>
        </p:txBody>
      </p:sp>
    </p:spTree>
    <p:extLst>
      <p:ext uri="{BB962C8B-B14F-4D97-AF65-F5344CB8AC3E}">
        <p14:creationId xmlns:p14="http://schemas.microsoft.com/office/powerpoint/2010/main" val="1441866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4E8CA98-337E-7E48-BC66-3B2F142E3EA4}" type="slidenum">
              <a:rPr lang="en-US" smtClean="0"/>
              <a:t>27</a:t>
            </a:fld>
            <a:endParaRPr lang="en-US" dirty="0"/>
          </a:p>
        </p:txBody>
      </p:sp>
    </p:spTree>
    <p:extLst>
      <p:ext uri="{BB962C8B-B14F-4D97-AF65-F5344CB8AC3E}">
        <p14:creationId xmlns:p14="http://schemas.microsoft.com/office/powerpoint/2010/main" val="1998307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89D4C37-D49F-784B-9BA2-3E53503B07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8AB59464-C39E-9E49-B2C9-F90DCBDC6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a:extLst>
              <a:ext uri="{FF2B5EF4-FFF2-40B4-BE49-F238E27FC236}">
                <a16:creationId xmlns:a16="http://schemas.microsoft.com/office/drawing/2014/main" id="{65C8D3D8-2C96-BB44-9D9D-B07AF98B5C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49F896-0958-BA4B-8CAB-BAD4C1333B14}" type="slidenum">
              <a:rPr lang="en-US" altLang="en-US" smtClean="0"/>
              <a:pPr/>
              <a:t>28</a:t>
            </a:fld>
            <a:endParaRPr lang="en-US" altLang="en-US" dirty="0"/>
          </a:p>
        </p:txBody>
      </p:sp>
    </p:spTree>
    <p:extLst>
      <p:ext uri="{BB962C8B-B14F-4D97-AF65-F5344CB8AC3E}">
        <p14:creationId xmlns:p14="http://schemas.microsoft.com/office/powerpoint/2010/main" val="1870598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DB57C8F-A405-4E4A-A4FF-783C22AE29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E6623EB6-AE13-D048-BBD3-5111DE352A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50205FF3-C389-CF4F-A259-ED87C47F22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27BE2A-A148-A940-A2DB-5854635D873E}" type="slidenum">
              <a:rPr lang="en-US" altLang="en-US" smtClean="0">
                <a:solidFill>
                  <a:srgbClr val="000000"/>
                </a:solidFill>
              </a:rPr>
              <a:pPr/>
              <a:t>29</a:t>
            </a:fld>
            <a:endParaRPr lang="en-US" altLang="en-US" dirty="0">
              <a:solidFill>
                <a:srgbClr val="000000"/>
              </a:solidFill>
            </a:endParaRPr>
          </a:p>
        </p:txBody>
      </p:sp>
    </p:spTree>
    <p:extLst>
      <p:ext uri="{BB962C8B-B14F-4D97-AF65-F5344CB8AC3E}">
        <p14:creationId xmlns:p14="http://schemas.microsoft.com/office/powerpoint/2010/main" val="111237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9B78E05C-CAEA-48BC-98AE-C4859FAFC8CC}"/>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9279CDA4-E915-47BB-97BA-6E76A92D5994}"/>
              </a:ext>
            </a:extLst>
          </p:cNvPr>
          <p:cNvSpPr>
            <a:spLocks noGrp="1" noChangeArrowheads="1"/>
          </p:cNvSpPr>
          <p:nvPr>
            <p:ph type="body" idx="1"/>
          </p:nvPr>
        </p:nvSpPr>
        <p:spPr bwMode="auto">
          <a:xfrm>
            <a:off x="685800" y="4400550"/>
            <a:ext cx="5486400" cy="385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4932" name="Slide Number Placeholder 3">
            <a:extLst>
              <a:ext uri="{FF2B5EF4-FFF2-40B4-BE49-F238E27FC236}">
                <a16:creationId xmlns:a16="http://schemas.microsoft.com/office/drawing/2014/main" id="{4EBF4D9A-7CD8-4340-9CB9-55EDD74362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663DCE-A7C2-4D28-A6C4-E62836706A91}" type="slidenum">
              <a:rPr lang="en-US" altLang="en-US" smtClean="0"/>
              <a:pPr/>
              <a:t>3</a:t>
            </a:fld>
            <a:endParaRPr lang="en-US" altLang="en-US"/>
          </a:p>
        </p:txBody>
      </p:sp>
    </p:spTree>
    <p:extLst>
      <p:ext uri="{BB962C8B-B14F-4D97-AF65-F5344CB8AC3E}">
        <p14:creationId xmlns:p14="http://schemas.microsoft.com/office/powerpoint/2010/main" val="4216255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77AFC7E-EDF2-AF47-9334-80B16845C2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242ACA90-CCA9-6A43-927B-605DF305C3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buClr>
                <a:srgbClr val="000000"/>
              </a:buClr>
              <a:defRPr/>
            </a:pPr>
            <a:endParaRPr lang="en-US" altLang="en-US" sz="8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endParaRPr>
          </a:p>
          <a:p>
            <a:pPr eaLnBrk="1" fontAlgn="auto" hangingPunct="1">
              <a:spcBef>
                <a:spcPts val="0"/>
              </a:spcBef>
              <a:spcAft>
                <a:spcPts val="0"/>
              </a:spcAft>
              <a:buClr>
                <a:srgbClr val="000000"/>
              </a:buClr>
              <a:defRPr/>
            </a:pPr>
            <a:endParaRPr lang="en-US" altLang="en-US" sz="8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endParaRPr>
          </a:p>
          <a:p>
            <a:pPr marL="171450" indent="-171450" eaLnBrk="1" fontAlgn="auto" hangingPunct="1">
              <a:spcBef>
                <a:spcPts val="0"/>
              </a:spcBef>
              <a:spcAft>
                <a:spcPts val="0"/>
              </a:spcAft>
              <a:buClr>
                <a:srgbClr val="000000"/>
              </a:buClr>
              <a:buFont typeface="Arial" panose="020B0604020202020204" pitchFamily="34" charset="0"/>
              <a:buChar char="•"/>
              <a:defRPr/>
            </a:pPr>
            <a:endParaRPr lang="en-US" altLang="en-US" sz="8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endParaRPr>
          </a:p>
          <a:p>
            <a:pPr marL="171450" indent="-171450" eaLnBrk="1" fontAlgn="auto" hangingPunct="1">
              <a:spcBef>
                <a:spcPts val="0"/>
              </a:spcBef>
              <a:spcAft>
                <a:spcPts val="0"/>
              </a:spcAft>
              <a:buClr>
                <a:srgbClr val="000000"/>
              </a:buClr>
              <a:buFont typeface="Arial" panose="020B0604020202020204" pitchFamily="34" charset="0"/>
              <a:buChar char="•"/>
              <a:defRPr/>
            </a:pPr>
            <a:r>
              <a:rPr lang="en-US" altLang="en-US" sz="8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rPr>
              <a:t>Laboratory</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altLang="en-US" sz="8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rPr>
              <a:t>Basic x-ray</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altLang="en-US" sz="8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rPr>
              <a:t>Insurance Guidance </a:t>
            </a:r>
          </a:p>
          <a:p>
            <a:endParaRPr lang="en-US" altLang="en-US" dirty="0"/>
          </a:p>
        </p:txBody>
      </p:sp>
      <p:sp>
        <p:nvSpPr>
          <p:cNvPr id="80900" name="Slide Number Placeholder 3">
            <a:extLst>
              <a:ext uri="{FF2B5EF4-FFF2-40B4-BE49-F238E27FC236}">
                <a16:creationId xmlns:a16="http://schemas.microsoft.com/office/drawing/2014/main" id="{9D56DD46-34F0-6243-9448-F9FB13166C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buClr>
                <a:srgbClr val="000000"/>
              </a:buClr>
              <a:buFont typeface="Arial" panose="020B0604020202020204" pitchFamily="34" charset="0"/>
              <a:buNone/>
            </a:pPr>
            <a:fld id="{18FDFFCC-E922-004B-84E6-16AE6EF886C1}" type="slidenum">
              <a:rPr lang="en-US" altLang="en-US" sz="1300" smtClean="0">
                <a:solidFill>
                  <a:srgbClr val="000000"/>
                </a:solidFill>
                <a:sym typeface="Calibri" panose="020F0502020204030204" pitchFamily="34" charset="0"/>
              </a:rPr>
              <a:pPr defTabSz="914400">
                <a:buClr>
                  <a:srgbClr val="000000"/>
                </a:buClr>
                <a:buFont typeface="Arial" panose="020B0604020202020204" pitchFamily="34" charset="0"/>
                <a:buNone/>
              </a:pPr>
              <a:t>30</a:t>
            </a:fld>
            <a:endParaRPr lang="en-US" altLang="en-US" sz="1300" dirty="0">
              <a:solidFill>
                <a:srgbClr val="000000"/>
              </a:solidFill>
              <a:sym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32A318AB-A2CB-4040-B96B-5213F6B6E3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1B2D106-C938-DE42-BBD4-D6DBA9D69F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a:extLst>
              <a:ext uri="{FF2B5EF4-FFF2-40B4-BE49-F238E27FC236}">
                <a16:creationId xmlns:a16="http://schemas.microsoft.com/office/drawing/2014/main" id="{E7C9E65A-4ED1-CC48-949B-692643D897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a:buClr>
                <a:srgbClr val="000000"/>
              </a:buClr>
              <a:buFont typeface="Arial" panose="020B0604020202020204" pitchFamily="34" charset="0"/>
              <a:buNone/>
            </a:pPr>
            <a:fld id="{BD58C92B-7455-074F-9940-4DEB4A0D2B8A}" type="slidenum">
              <a:rPr lang="en-US" altLang="en-US" sz="1300" smtClean="0">
                <a:solidFill>
                  <a:srgbClr val="000000"/>
                </a:solidFill>
                <a:sym typeface="Calibri" panose="020F0502020204030204" pitchFamily="34" charset="0"/>
              </a:rPr>
              <a:pPr defTabSz="914400">
                <a:buClr>
                  <a:srgbClr val="000000"/>
                </a:buClr>
                <a:buFont typeface="Arial" panose="020B0604020202020204" pitchFamily="34" charset="0"/>
                <a:buNone/>
              </a:pPr>
              <a:t>31</a:t>
            </a:fld>
            <a:endParaRPr lang="en-US" altLang="en-US" sz="1300" dirty="0">
              <a:solidFill>
                <a:srgbClr val="000000"/>
              </a:solidFill>
              <a:sym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B5738A9-7607-6345-9A98-E574D68B8B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867AD2F-A26B-D04E-986F-905F57F1D0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9092" name="Slide Number Placeholder 3">
            <a:extLst>
              <a:ext uri="{FF2B5EF4-FFF2-40B4-BE49-F238E27FC236}">
                <a16:creationId xmlns:a16="http://schemas.microsoft.com/office/drawing/2014/main" id="{E2985653-6FD5-7542-9B53-D531763DD2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6586F7-073C-CC41-8397-5CDF09E7457E}" type="slidenum">
              <a:rPr lang="en-US" altLang="en-US" smtClean="0"/>
              <a:pPr/>
              <a:t>32</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54CBD99-6E54-844F-97A4-E7F37B9CD9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8E125B3-9643-3043-84C8-4F3B620093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1140" name="Slide Number Placeholder 3">
            <a:extLst>
              <a:ext uri="{FF2B5EF4-FFF2-40B4-BE49-F238E27FC236}">
                <a16:creationId xmlns:a16="http://schemas.microsoft.com/office/drawing/2014/main" id="{F5C3154C-8EB3-0546-9C92-5844556EE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9BB051-E493-A144-B75E-0F69608C8CBD}" type="slidenum">
              <a:rPr lang="en-US" altLang="en-US" smtClean="0"/>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E833014F-CDBA-8942-A79F-D6E786CDD0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75C8F911-E836-AD4F-A8BA-72AF71F768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a:extLst>
              <a:ext uri="{FF2B5EF4-FFF2-40B4-BE49-F238E27FC236}">
                <a16:creationId xmlns:a16="http://schemas.microsoft.com/office/drawing/2014/main" id="{05CC2323-FD43-9C42-92CD-D85A3E7931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ADBD75-E3BF-CB49-95A4-F851B3A6B9D3}" type="slidenum">
              <a:rPr lang="en-US" altLang="en-US" smtClean="0"/>
              <a:pPr/>
              <a:t>34</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3708CD0-417D-0A47-86F9-BEB1EBF552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008BEBB1-920C-D148-8503-87CCD70E64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7284" name="Slide Number Placeholder 3">
            <a:extLst>
              <a:ext uri="{FF2B5EF4-FFF2-40B4-BE49-F238E27FC236}">
                <a16:creationId xmlns:a16="http://schemas.microsoft.com/office/drawing/2014/main" id="{4B6B2B91-35B4-644A-94DB-CE42C8C3EE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DA4E3E-C6D2-EC43-9316-A9EBF13A2F16}" type="slidenum">
              <a:rPr lang="en-US" altLang="en-US" smtClean="0"/>
              <a:pPr/>
              <a:t>35</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4A52E05A-EF3A-9F4F-92D9-05B8D0C8E0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0855E958-9DC7-A142-9695-C62FB59081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9332" name="Slide Number Placeholder 3">
            <a:extLst>
              <a:ext uri="{FF2B5EF4-FFF2-40B4-BE49-F238E27FC236}">
                <a16:creationId xmlns:a16="http://schemas.microsoft.com/office/drawing/2014/main" id="{C5DF0D97-BEAE-8E4B-9365-F3C0F2FFA3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B7AABA-27E9-B249-81CD-8D53D72D6066}" type="slidenum">
              <a:rPr lang="en-US" altLang="en-US" smtClean="0"/>
              <a:pPr/>
              <a:t>36</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AF9B02F-AF4F-CF45-B1CE-3B40E20F68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31B5D505-F264-054D-ABBA-42BCC13699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a:extLst>
              <a:ext uri="{FF2B5EF4-FFF2-40B4-BE49-F238E27FC236}">
                <a16:creationId xmlns:a16="http://schemas.microsoft.com/office/drawing/2014/main" id="{9434220D-B2E9-F94C-AB7A-BD823D3383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A68ACB-36FB-F74F-AE1E-1E8429F15233}" type="slidenum">
              <a:rPr lang="en-US" altLang="en-US" smtClean="0"/>
              <a:pPr/>
              <a:t>37</a:t>
            </a:fld>
            <a:endParaRPr lang="en-US" altLang="en-US" dirty="0"/>
          </a:p>
        </p:txBody>
      </p:sp>
    </p:spTree>
    <p:extLst>
      <p:ext uri="{BB962C8B-B14F-4D97-AF65-F5344CB8AC3E}">
        <p14:creationId xmlns:p14="http://schemas.microsoft.com/office/powerpoint/2010/main" val="2004792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9B78E05C-CAEA-48BC-98AE-C4859FAFC8CC}"/>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9279CDA4-E915-47BB-97BA-6E76A92D5994}"/>
              </a:ext>
            </a:extLst>
          </p:cNvPr>
          <p:cNvSpPr>
            <a:spLocks noGrp="1" noChangeArrowheads="1"/>
          </p:cNvSpPr>
          <p:nvPr>
            <p:ph type="body" idx="1"/>
          </p:nvPr>
        </p:nvSpPr>
        <p:spPr bwMode="auto">
          <a:xfrm>
            <a:off x="685800" y="4400550"/>
            <a:ext cx="5486400" cy="385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4932" name="Slide Number Placeholder 3">
            <a:extLst>
              <a:ext uri="{FF2B5EF4-FFF2-40B4-BE49-F238E27FC236}">
                <a16:creationId xmlns:a16="http://schemas.microsoft.com/office/drawing/2014/main" id="{4EBF4D9A-7CD8-4340-9CB9-55EDD74362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663DCE-A7C2-4D28-A6C4-E62836706A91}" type="slidenum">
              <a:rPr lang="en-US" altLang="en-US" smtClean="0"/>
              <a:pPr/>
              <a:t>38</a:t>
            </a:fld>
            <a:endParaRPr lang="en-US" altLang="en-US"/>
          </a:p>
        </p:txBody>
      </p:sp>
    </p:spTree>
    <p:extLst>
      <p:ext uri="{BB962C8B-B14F-4D97-AF65-F5344CB8AC3E}">
        <p14:creationId xmlns:p14="http://schemas.microsoft.com/office/powerpoint/2010/main" val="32579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B339C26-5A0B-4042-B083-250AE62BF4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26B5A1A-A937-484E-8FD0-4A0AC62EDB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E20DC75D-1F54-C146-A97F-FB696C391A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51E398A-BA8A-B947-940E-A14AA0783DAD}"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0CA4B72-0077-F14A-8B2E-6C7C8D61A8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80AD7D8-1D33-4C47-8A07-92CCB8ABC1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a:extLst>
              <a:ext uri="{FF2B5EF4-FFF2-40B4-BE49-F238E27FC236}">
                <a16:creationId xmlns:a16="http://schemas.microsoft.com/office/drawing/2014/main" id="{92E676D3-F8EB-0347-9ABE-74C91AF02D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979008-05B0-F441-AE1E-4ACA2AF246F6}"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61D9775-8B91-FC4A-BCAC-A2380071FF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7CA51BD-7DC6-5C42-B7BC-3D622A4E35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7EB9CB46-32DD-324B-99AE-0742BF3AE1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380E43-1A20-CA4C-B715-E75415934074}" type="slidenum">
              <a:rPr lang="en-US" altLang="en-US" smtClean="0"/>
              <a:pPr>
                <a:spcBef>
                  <a:spcPct val="0"/>
                </a:spcBef>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EDB3066-9166-524E-B939-BC0F41FA13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D472F8B-16B4-524B-B586-D95E86B561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F9606D1E-97E1-B841-A623-40B187E77C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E9966B-A182-C14D-9263-80317D5FDD99}" type="slidenum">
              <a:rPr lang="en-US" altLang="en-US" smtClean="0"/>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7947CB3-D00C-47C0-9DB3-7905C73D9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2475469-9049-4536-86AA-CFB6CD9D1F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40000"/>
              </a:lnSpc>
              <a:spcBef>
                <a:spcPct val="0"/>
              </a:spcBef>
              <a:buSzPct val="75000"/>
            </a:pPr>
            <a:endParaRPr lang="en-US" alt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49156" name="Slide Number Placeholder 3">
            <a:extLst>
              <a:ext uri="{FF2B5EF4-FFF2-40B4-BE49-F238E27FC236}">
                <a16:creationId xmlns:a16="http://schemas.microsoft.com/office/drawing/2014/main" id="{EC57C611-2799-47C0-A3D8-481B029A75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E2E305-04BA-455D-8FF9-19A31E8028B2}" type="slidenum">
              <a:rPr lang="en-US" altLang="en-US"/>
              <a:pPr>
                <a:spcBef>
                  <a:spcPct val="0"/>
                </a:spcBef>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2788258-D9A7-F842-B9B6-B4300D9087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9C95142-DC39-C04B-9217-BF2E70714A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C46A4F84-A471-CC48-A5C5-F5231D7C99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6A4A31-CEA5-BD41-9DC1-9D9EFE10412A}" type="slidenum">
              <a:rPr lang="en-US" altLang="en-US" smtClean="0"/>
              <a:pPr>
                <a:spcBef>
                  <a:spcPct val="0"/>
                </a:spcBef>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FD8BA67-3FD5-C34C-8CC9-09B69169D339}"/>
              </a:ext>
            </a:extLst>
          </p:cNvPr>
          <p:cNvSpPr>
            <a:spLocks noGrp="1"/>
          </p:cNvSpPr>
          <p:nvPr>
            <p:ph type="dt" sz="half" idx="10"/>
          </p:nvPr>
        </p:nvSpPr>
        <p:spPr/>
        <p:txBody>
          <a:bodyPr/>
          <a:lstStyle>
            <a:lvl1pPr>
              <a:defRPr/>
            </a:lvl1pPr>
          </a:lstStyle>
          <a:p>
            <a:pPr>
              <a:defRPr/>
            </a:pPr>
            <a:fld id="{DCE8D71D-546C-5844-ADAD-2D57563D10BB}" type="datetime1">
              <a:rPr lang="en-US"/>
              <a:pPr>
                <a:defRPr/>
              </a:pPr>
              <a:t>10/4/2021</a:t>
            </a:fld>
            <a:endParaRPr lang="en-US" dirty="0"/>
          </a:p>
        </p:txBody>
      </p:sp>
      <p:sp>
        <p:nvSpPr>
          <p:cNvPr id="5" name="Footer Placeholder 4">
            <a:extLst>
              <a:ext uri="{FF2B5EF4-FFF2-40B4-BE49-F238E27FC236}">
                <a16:creationId xmlns:a16="http://schemas.microsoft.com/office/drawing/2014/main" id="{13404966-8891-DA41-B45D-407DAF633C2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A82EEAB-2820-9944-B4EC-902A823AE675}"/>
              </a:ext>
            </a:extLst>
          </p:cNvPr>
          <p:cNvSpPr>
            <a:spLocks noGrp="1"/>
          </p:cNvSpPr>
          <p:nvPr>
            <p:ph type="sldNum" sz="quarter" idx="12"/>
          </p:nvPr>
        </p:nvSpPr>
        <p:spPr/>
        <p:txBody>
          <a:bodyPr/>
          <a:lstStyle>
            <a:lvl1pPr>
              <a:defRPr/>
            </a:lvl1pPr>
          </a:lstStyle>
          <a:p>
            <a:pPr>
              <a:defRPr/>
            </a:pPr>
            <a:fld id="{B2AEC40C-B463-5A41-8349-31A4FF771589}" type="slidenum">
              <a:rPr lang="en-US" altLang="en-US"/>
              <a:pPr>
                <a:defRPr/>
              </a:pPr>
              <a:t>‹#›</a:t>
            </a:fld>
            <a:endParaRPr lang="en-US" altLang="en-US" dirty="0"/>
          </a:p>
        </p:txBody>
      </p:sp>
    </p:spTree>
    <p:extLst>
      <p:ext uri="{BB962C8B-B14F-4D97-AF65-F5344CB8AC3E}">
        <p14:creationId xmlns:p14="http://schemas.microsoft.com/office/powerpoint/2010/main" val="372036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18604-8A99-3346-8FE5-A46798E4E748}"/>
              </a:ext>
            </a:extLst>
          </p:cNvPr>
          <p:cNvSpPr>
            <a:spLocks noGrp="1"/>
          </p:cNvSpPr>
          <p:nvPr>
            <p:ph type="dt" sz="half" idx="10"/>
          </p:nvPr>
        </p:nvSpPr>
        <p:spPr/>
        <p:txBody>
          <a:bodyPr/>
          <a:lstStyle>
            <a:lvl1pPr>
              <a:defRPr/>
            </a:lvl1pPr>
          </a:lstStyle>
          <a:p>
            <a:pPr>
              <a:defRPr/>
            </a:pPr>
            <a:fld id="{1123AEB8-6A76-7348-AE78-6E2381891A67}" type="datetime1">
              <a:rPr lang="en-US"/>
              <a:pPr>
                <a:defRPr/>
              </a:pPr>
              <a:t>10/4/2021</a:t>
            </a:fld>
            <a:endParaRPr lang="en-US" dirty="0"/>
          </a:p>
        </p:txBody>
      </p:sp>
      <p:sp>
        <p:nvSpPr>
          <p:cNvPr id="5" name="Footer Placeholder 4">
            <a:extLst>
              <a:ext uri="{FF2B5EF4-FFF2-40B4-BE49-F238E27FC236}">
                <a16:creationId xmlns:a16="http://schemas.microsoft.com/office/drawing/2014/main" id="{7151BD89-2999-F94B-9D67-6618E605E45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FE836BA-029B-6345-952E-2EBDB97D641E}"/>
              </a:ext>
            </a:extLst>
          </p:cNvPr>
          <p:cNvSpPr>
            <a:spLocks noGrp="1"/>
          </p:cNvSpPr>
          <p:nvPr>
            <p:ph type="sldNum" sz="quarter" idx="12"/>
          </p:nvPr>
        </p:nvSpPr>
        <p:spPr/>
        <p:txBody>
          <a:bodyPr/>
          <a:lstStyle>
            <a:lvl1pPr>
              <a:defRPr/>
            </a:lvl1pPr>
          </a:lstStyle>
          <a:p>
            <a:pPr>
              <a:defRPr/>
            </a:pPr>
            <a:fld id="{83B0852A-6954-E74B-8A92-50AB64E848D2}" type="slidenum">
              <a:rPr lang="en-US" altLang="en-US"/>
              <a:pPr>
                <a:defRPr/>
              </a:pPr>
              <a:t>‹#›</a:t>
            </a:fld>
            <a:endParaRPr lang="en-US" altLang="en-US" dirty="0"/>
          </a:p>
        </p:txBody>
      </p:sp>
    </p:spTree>
    <p:extLst>
      <p:ext uri="{BB962C8B-B14F-4D97-AF65-F5344CB8AC3E}">
        <p14:creationId xmlns:p14="http://schemas.microsoft.com/office/powerpoint/2010/main" val="7367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68E92-90F1-E946-A6A3-B4A4EE870569}"/>
              </a:ext>
            </a:extLst>
          </p:cNvPr>
          <p:cNvSpPr>
            <a:spLocks noGrp="1"/>
          </p:cNvSpPr>
          <p:nvPr>
            <p:ph type="dt" sz="half" idx="10"/>
          </p:nvPr>
        </p:nvSpPr>
        <p:spPr/>
        <p:txBody>
          <a:bodyPr/>
          <a:lstStyle>
            <a:lvl1pPr>
              <a:defRPr/>
            </a:lvl1pPr>
          </a:lstStyle>
          <a:p>
            <a:pPr>
              <a:defRPr/>
            </a:pPr>
            <a:fld id="{4A9C94FB-8E10-8142-999C-2DDB34152089}" type="datetime1">
              <a:rPr lang="en-US"/>
              <a:pPr>
                <a:defRPr/>
              </a:pPr>
              <a:t>10/4/2021</a:t>
            </a:fld>
            <a:endParaRPr lang="en-US" dirty="0"/>
          </a:p>
        </p:txBody>
      </p:sp>
      <p:sp>
        <p:nvSpPr>
          <p:cNvPr id="5" name="Footer Placeholder 4">
            <a:extLst>
              <a:ext uri="{FF2B5EF4-FFF2-40B4-BE49-F238E27FC236}">
                <a16:creationId xmlns:a16="http://schemas.microsoft.com/office/drawing/2014/main" id="{F9CC6F25-411B-B64E-9BE4-E1767B38EB5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7569BBF-5D7B-144B-B207-4AC60A3FAA1C}"/>
              </a:ext>
            </a:extLst>
          </p:cNvPr>
          <p:cNvSpPr>
            <a:spLocks noGrp="1"/>
          </p:cNvSpPr>
          <p:nvPr>
            <p:ph type="sldNum" sz="quarter" idx="12"/>
          </p:nvPr>
        </p:nvSpPr>
        <p:spPr/>
        <p:txBody>
          <a:bodyPr/>
          <a:lstStyle>
            <a:lvl1pPr>
              <a:defRPr/>
            </a:lvl1pPr>
          </a:lstStyle>
          <a:p>
            <a:pPr>
              <a:defRPr/>
            </a:pPr>
            <a:fld id="{393CADC4-26AD-9C45-B062-FA691363A72F}" type="slidenum">
              <a:rPr lang="en-US" altLang="en-US"/>
              <a:pPr>
                <a:defRPr/>
              </a:pPr>
              <a:t>‹#›</a:t>
            </a:fld>
            <a:endParaRPr lang="en-US" altLang="en-US" dirty="0"/>
          </a:p>
        </p:txBody>
      </p:sp>
    </p:spTree>
    <p:extLst>
      <p:ext uri="{BB962C8B-B14F-4D97-AF65-F5344CB8AC3E}">
        <p14:creationId xmlns:p14="http://schemas.microsoft.com/office/powerpoint/2010/main" val="154766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816AF6-4731-4E40-85EB-417F78CE5D70}"/>
              </a:ext>
            </a:extLst>
          </p:cNvPr>
          <p:cNvSpPr/>
          <p:nvPr userDrawn="1"/>
        </p:nvSpPr>
        <p:spPr>
          <a:xfrm rot="10800000">
            <a:off x="0" y="4686300"/>
            <a:ext cx="9144000" cy="457200"/>
          </a:xfrm>
          <a:prstGeom prst="rect">
            <a:avLst/>
          </a:prstGeom>
          <a:gradFill flip="none" rotWithShape="1">
            <a:gsLst>
              <a:gs pos="1000">
                <a:schemeClr val="accent1"/>
              </a:gs>
              <a:gs pos="100000">
                <a:schemeClr val="accent2"/>
              </a:gs>
            </a:gsLst>
            <a:lin ang="1938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13" dirty="0"/>
          </a:p>
        </p:txBody>
      </p:sp>
      <p:pic>
        <p:nvPicPr>
          <p:cNvPr id="3" name="Picture 7">
            <a:extLst>
              <a:ext uri="{FF2B5EF4-FFF2-40B4-BE49-F238E27FC236}">
                <a16:creationId xmlns:a16="http://schemas.microsoft.com/office/drawing/2014/main" id="{BC02ABD0-AAC4-B745-A625-1602198BDBD2}"/>
              </a:ext>
            </a:extLst>
          </p:cNvPr>
          <p:cNvPicPr>
            <a:picLocks noChangeAspect="1"/>
          </p:cNvPicPr>
          <p:nvPr userDrawn="1"/>
        </p:nvPicPr>
        <p:blipFill>
          <a:blip r:embed="rId2"/>
          <a:srcRect/>
          <a:stretch/>
        </p:blipFill>
        <p:spPr bwMode="auto">
          <a:xfrm>
            <a:off x="7658959" y="4771292"/>
            <a:ext cx="1024666" cy="2872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ooter Placeholder 22">
            <a:extLst>
              <a:ext uri="{FF2B5EF4-FFF2-40B4-BE49-F238E27FC236}">
                <a16:creationId xmlns:a16="http://schemas.microsoft.com/office/drawing/2014/main" id="{FAF6A51F-3810-2848-B281-13004B056606}"/>
              </a:ext>
            </a:extLst>
          </p:cNvPr>
          <p:cNvSpPr>
            <a:spLocks noGrp="1"/>
          </p:cNvSpPr>
          <p:nvPr>
            <p:ph type="ftr" sz="quarter" idx="10"/>
          </p:nvPr>
        </p:nvSpPr>
        <p:spPr>
          <a:xfrm>
            <a:off x="1343586" y="4777583"/>
            <a:ext cx="3086100" cy="274637"/>
          </a:xfrm>
        </p:spPr>
        <p:txBody>
          <a:bodyPr/>
          <a:lstStyle>
            <a:lvl1pPr marL="0" marR="0" indent="0" algn="l" defTabSz="342900" rtl="0" eaLnBrk="1" fontAlgn="auto" latinLnBrk="0" hangingPunct="1">
              <a:lnSpc>
                <a:spcPct val="100000"/>
              </a:lnSpc>
              <a:spcBef>
                <a:spcPts val="0"/>
              </a:spcBef>
              <a:spcAft>
                <a:spcPts val="0"/>
              </a:spcAft>
              <a:buClrTx/>
              <a:buSzTx/>
              <a:buFontTx/>
              <a:buNone/>
              <a:tabLst/>
              <a:defRPr sz="75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US" dirty="0"/>
          </a:p>
        </p:txBody>
      </p:sp>
      <p:sp>
        <p:nvSpPr>
          <p:cNvPr id="26" name="Footer Placeholder 22">
            <a:extLst>
              <a:ext uri="{FF2B5EF4-FFF2-40B4-BE49-F238E27FC236}">
                <a16:creationId xmlns:a16="http://schemas.microsoft.com/office/drawing/2014/main" id="{EAED7F5E-FB31-794A-8420-6BD4080F8E80}"/>
              </a:ext>
            </a:extLst>
          </p:cNvPr>
          <p:cNvSpPr txBox="1">
            <a:spLocks/>
          </p:cNvSpPr>
          <p:nvPr userDrawn="1"/>
        </p:nvSpPr>
        <p:spPr>
          <a:xfrm>
            <a:off x="457200" y="4777583"/>
            <a:ext cx="869576" cy="274637"/>
          </a:xfrm>
          <a:prstGeom prst="rect">
            <a:avLst/>
          </a:prstGeom>
        </p:spPr>
        <p:txBody>
          <a:bodyPr vert="horz" lIns="68580" tIns="34290" rIns="68580" bIns="3429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0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42568-F2BB-D240-97E9-070CE84BF750}" type="slidenum">
              <a:rPr lang="en-US" altLang="en-US" sz="750" smtClean="0"/>
              <a:t>‹#›</a:t>
            </a:fld>
            <a:endParaRPr lang="en-US" altLang="en-US" sz="750" dirty="0"/>
          </a:p>
        </p:txBody>
      </p:sp>
    </p:spTree>
    <p:extLst>
      <p:ext uri="{BB962C8B-B14F-4D97-AF65-F5344CB8AC3E}">
        <p14:creationId xmlns:p14="http://schemas.microsoft.com/office/powerpoint/2010/main" val="1783306417"/>
      </p:ext>
    </p:extLst>
  </p:cSld>
  <p:clrMapOvr>
    <a:masterClrMapping/>
  </p:clrMapOvr>
  <p:extLst>
    <p:ext uri="{DCECCB84-F9BA-43D5-87BE-67443E8EF086}">
      <p15:sldGuideLst xmlns:p15="http://schemas.microsoft.com/office/powerpoint/2012/main">
        <p15:guide id="1" pos="288">
          <p15:clr>
            <a:srgbClr val="FBAE40"/>
          </p15:clr>
        </p15:guide>
        <p15:guide id="2" pos="5470">
          <p15:clr>
            <a:srgbClr val="FBAE40"/>
          </p15:clr>
        </p15:guide>
        <p15:guide id="3" orient="horz" pos="8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ption 1">
    <p:bg>
      <p:bgPr>
        <a:gradFill rotWithShape="1">
          <a:gsLst>
            <a:gs pos="0">
              <a:schemeClr val="accent2"/>
            </a:gs>
            <a:gs pos="100000">
              <a:schemeClr val="tx2"/>
            </a:gs>
          </a:gsLst>
          <a:lin ang="240000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22A917-D41E-4B44-B223-793840D8F23A}"/>
              </a:ext>
            </a:extLst>
          </p:cNvPr>
          <p:cNvSpPr>
            <a:spLocks noChangeArrowheads="1"/>
          </p:cNvSpPr>
          <p:nvPr userDrawn="1"/>
        </p:nvSpPr>
        <p:spPr bwMode="auto">
          <a:xfrm>
            <a:off x="274638" y="271463"/>
            <a:ext cx="8594725" cy="4600575"/>
          </a:xfrm>
          <a:prstGeom prst="rect">
            <a:avLst/>
          </a:prstGeom>
          <a:noFill/>
          <a:ln w="69850" algn="ctr">
            <a:solidFill>
              <a:srgbClr val="FFFFFF"/>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defRPr/>
            </a:pPr>
            <a:endParaRPr lang="en-US" altLang="en-US" dirty="0">
              <a:solidFill>
                <a:srgbClr val="FFFFFF"/>
              </a:solidFill>
              <a:latin typeface="Arial" panose="020B0604020202020204" pitchFamily="34" charset="0"/>
            </a:endParaRPr>
          </a:p>
        </p:txBody>
      </p:sp>
      <p:pic>
        <p:nvPicPr>
          <p:cNvPr id="6" name="Picture 6">
            <a:extLst>
              <a:ext uri="{FF2B5EF4-FFF2-40B4-BE49-F238E27FC236}">
                <a16:creationId xmlns:a16="http://schemas.microsoft.com/office/drawing/2014/main" id="{8AA67C06-BBCD-EC4A-A02F-D1C4713F8A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288" y="4313238"/>
            <a:ext cx="12858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4320" y="1607622"/>
            <a:ext cx="8595360" cy="865565"/>
          </a:xfrm>
        </p:spPr>
        <p:txBody>
          <a:bodyPr anchor="t">
            <a:noAutofit/>
          </a:bodyPr>
          <a:lstStyle>
            <a:lvl1pPr>
              <a:defRPr>
                <a:solidFill>
                  <a:schemeClr val="bg1"/>
                </a:solidFill>
                <a:latin typeface="Lora Regular"/>
                <a:cs typeface="Lora Regular"/>
              </a:defRPr>
            </a:lvl1pPr>
          </a:lstStyle>
          <a:p>
            <a:r>
              <a:rPr lang="en-US"/>
              <a:t>Click to edit Master title style</a:t>
            </a:r>
            <a:endParaRPr lang="en-US" dirty="0"/>
          </a:p>
        </p:txBody>
      </p:sp>
      <p:sp>
        <p:nvSpPr>
          <p:cNvPr id="3" name="Subtitle 2"/>
          <p:cNvSpPr>
            <a:spLocks noGrp="1"/>
          </p:cNvSpPr>
          <p:nvPr>
            <p:ph type="subTitle" idx="1"/>
          </p:nvPr>
        </p:nvSpPr>
        <p:spPr>
          <a:xfrm>
            <a:off x="274320" y="2925305"/>
            <a:ext cx="8595360" cy="1190945"/>
          </a:xfrm>
        </p:spPr>
        <p:txBody>
          <a:bodyPr>
            <a:noAutofit/>
          </a:bodyPr>
          <a:lstStyle>
            <a:lvl1pPr marL="0" indent="0" algn="ctr">
              <a:lnSpc>
                <a:spcPct val="110000"/>
              </a:lnSpc>
              <a:buNone/>
              <a:defRPr sz="1400" baseline="0">
                <a:solidFill>
                  <a:srgbClr val="FFFFFF"/>
                </a:solidFill>
                <a:latin typeface="Roboto Light"/>
                <a:cs typeface="Robot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2"/>
          </p:nvPr>
        </p:nvSpPr>
        <p:spPr>
          <a:xfrm>
            <a:off x="249238" y="4923896"/>
            <a:ext cx="3463925" cy="177271"/>
          </a:xfrm>
        </p:spPr>
        <p:txBody>
          <a:bodyPr>
            <a:noAutofit/>
          </a:bodyPr>
          <a:lstStyle>
            <a:lvl1pPr marL="0" indent="0">
              <a:buNone/>
              <a:defRPr sz="700" baseline="0">
                <a:solidFill>
                  <a:srgbClr val="FFFFFF"/>
                </a:solidFill>
                <a:latin typeface="Roboto Light"/>
                <a:cs typeface="Roboto Light"/>
              </a:defRPr>
            </a:lvl1pPr>
          </a:lstStyle>
          <a:p>
            <a:pPr lvl="0"/>
            <a:r>
              <a:rPr lang="en-US"/>
              <a:t>Click to edit Master text styles</a:t>
            </a:r>
          </a:p>
        </p:txBody>
      </p:sp>
    </p:spTree>
    <p:extLst>
      <p:ext uri="{BB962C8B-B14F-4D97-AF65-F5344CB8AC3E}">
        <p14:creationId xmlns:p14="http://schemas.microsoft.com/office/powerpoint/2010/main" val="1620904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ption 2">
    <p:bg>
      <p:bgPr>
        <a:gradFill rotWithShape="1">
          <a:gsLst>
            <a:gs pos="0">
              <a:srgbClr val="00A7B5"/>
            </a:gs>
            <a:gs pos="999">
              <a:srgbClr val="00A7B5"/>
            </a:gs>
            <a:gs pos="100000">
              <a:srgbClr val="0085CA"/>
            </a:gs>
          </a:gsLst>
          <a:lin ang="2400000"/>
        </a:gradFill>
        <a:effectLst/>
      </p:bgPr>
    </p:bg>
    <p:spTree>
      <p:nvGrpSpPr>
        <p:cNvPr id="1" name=""/>
        <p:cNvGrpSpPr/>
        <p:nvPr/>
      </p:nvGrpSpPr>
      <p:grpSpPr>
        <a:xfrm>
          <a:off x="0" y="0"/>
          <a:ext cx="0" cy="0"/>
          <a:chOff x="0" y="0"/>
          <a:chExt cx="0" cy="0"/>
        </a:xfrm>
      </p:grpSpPr>
      <p:pic>
        <p:nvPicPr>
          <p:cNvPr id="4" name="Picture 4" descr="_L4_2208.png">
            <a:extLst>
              <a:ext uri="{FF2B5EF4-FFF2-40B4-BE49-F238E27FC236}">
                <a16:creationId xmlns:a16="http://schemas.microsoft.com/office/drawing/2014/main" id="{495202B5-4C27-CD4A-A566-E210B479AA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87363"/>
            <a:ext cx="91440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944B34BC-FED6-A64F-B52B-93DEF6F87097}"/>
              </a:ext>
            </a:extLst>
          </p:cNvPr>
          <p:cNvCxnSpPr>
            <a:cxnSpLocks noChangeShapeType="1"/>
          </p:cNvCxnSpPr>
          <p:nvPr userDrawn="1"/>
        </p:nvCxnSpPr>
        <p:spPr bwMode="auto">
          <a:xfrm>
            <a:off x="431800" y="2767013"/>
            <a:ext cx="320675" cy="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pic>
        <p:nvPicPr>
          <p:cNvPr id="6" name="Picture 7" descr="PBC_Blue.png">
            <a:extLst>
              <a:ext uri="{FF2B5EF4-FFF2-40B4-BE49-F238E27FC236}">
                <a16:creationId xmlns:a16="http://schemas.microsoft.com/office/drawing/2014/main" id="{BA10223C-926C-044B-A5E4-4B08ABF0E6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0" y="4186238"/>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172DBD4-E90A-9043-A8E1-1A8C119746E0}"/>
              </a:ext>
            </a:extLst>
          </p:cNvPr>
          <p:cNvSpPr txBox="1">
            <a:spLocks noChangeArrowheads="1"/>
          </p:cNvSpPr>
          <p:nvPr userDrawn="1"/>
        </p:nvSpPr>
        <p:spPr bwMode="auto">
          <a:xfrm>
            <a:off x="431800" y="4879975"/>
            <a:ext cx="3852863" cy="200025"/>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en-US" sz="700" dirty="0">
                <a:latin typeface="Roboto Light" panose="02000000000000000000" pitchFamily="2" charset="0"/>
              </a:rPr>
              <a:t>© 2017 Premera. Proprietary and Confidential.</a:t>
            </a:r>
          </a:p>
        </p:txBody>
      </p:sp>
      <p:sp>
        <p:nvSpPr>
          <p:cNvPr id="2" name="Title 1"/>
          <p:cNvSpPr>
            <a:spLocks noGrp="1"/>
          </p:cNvSpPr>
          <p:nvPr>
            <p:ph type="title"/>
          </p:nvPr>
        </p:nvSpPr>
        <p:spPr>
          <a:xfrm>
            <a:off x="432221" y="1283564"/>
            <a:ext cx="5369139" cy="1473200"/>
          </a:xfrm>
        </p:spPr>
        <p:txBody>
          <a:bodyPr lIns="0" anchor="t">
            <a:noAutofit/>
          </a:bodyPr>
          <a:lstStyle>
            <a:lvl1pPr algn="l">
              <a:defRPr sz="3200" b="0" cap="none" baseline="0">
                <a:latin typeface="Lora Regular"/>
                <a:cs typeface="Lora Regular"/>
              </a:defRPr>
            </a:lvl1pPr>
          </a:lstStyle>
          <a:p>
            <a:r>
              <a:rPr lang="en-US"/>
              <a:t>Click to edit Master title style</a:t>
            </a:r>
            <a:endParaRPr lang="en-US" dirty="0"/>
          </a:p>
        </p:txBody>
      </p:sp>
      <p:sp>
        <p:nvSpPr>
          <p:cNvPr id="3" name="Text Placeholder 2"/>
          <p:cNvSpPr>
            <a:spLocks noGrp="1"/>
          </p:cNvSpPr>
          <p:nvPr>
            <p:ph type="body" idx="1"/>
          </p:nvPr>
        </p:nvSpPr>
        <p:spPr>
          <a:xfrm>
            <a:off x="432222" y="2770099"/>
            <a:ext cx="5369138" cy="1125140"/>
          </a:xfrm>
        </p:spPr>
        <p:txBody>
          <a:bodyPr lIns="0" anchor="ctr">
            <a:noAutofit/>
          </a:bodyPr>
          <a:lstStyle>
            <a:lvl1pPr marL="0" indent="0">
              <a:buNone/>
              <a:defRPr sz="2000" baseline="0">
                <a:solidFill>
                  <a:schemeClr val="tx1"/>
                </a:solidFill>
                <a:latin typeface="Roboto Light"/>
                <a:cs typeface="Roboto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69184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5B528DF-4E12-0241-B8DB-C13588C3FF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F5E1999-16BC-DA47-8E22-2D09D8CAEA7B}"/>
              </a:ext>
            </a:extLst>
          </p:cNvPr>
          <p:cNvSpPr/>
          <p:nvPr userDrawn="1"/>
        </p:nvSpPr>
        <p:spPr>
          <a:xfrm rot="10800000">
            <a:off x="274320" y="274318"/>
            <a:ext cx="8595360" cy="4569681"/>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7">
            <a:extLst>
              <a:ext uri="{FF2B5EF4-FFF2-40B4-BE49-F238E27FC236}">
                <a16:creationId xmlns:a16="http://schemas.microsoft.com/office/drawing/2014/main" id="{E7121B7F-FDF7-7848-9F2A-2224AD0501DB}"/>
              </a:ext>
            </a:extLst>
          </p:cNvPr>
          <p:cNvCxnSpPr>
            <a:cxnSpLocks noChangeShapeType="1"/>
          </p:cNvCxnSpPr>
          <p:nvPr userDrawn="1"/>
        </p:nvCxnSpPr>
        <p:spPr bwMode="auto">
          <a:xfrm>
            <a:off x="528638" y="2767013"/>
            <a:ext cx="320675" cy="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pic>
        <p:nvPicPr>
          <p:cNvPr id="7" name="Picture 8" descr="PBC_White_blue.png">
            <a:extLst>
              <a:ext uri="{FF2B5EF4-FFF2-40B4-BE49-F238E27FC236}">
                <a16:creationId xmlns:a16="http://schemas.microsoft.com/office/drawing/2014/main" id="{91C41E29-C4A1-B84E-B46C-1404CCF12FA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4838" y="4124325"/>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E733A6C-5868-8843-8837-1DF9635B0466}"/>
              </a:ext>
            </a:extLst>
          </p:cNvPr>
          <p:cNvSpPr txBox="1">
            <a:spLocks noChangeArrowheads="1"/>
          </p:cNvSpPr>
          <p:nvPr userDrawn="1"/>
        </p:nvSpPr>
        <p:spPr bwMode="auto">
          <a:xfrm>
            <a:off x="246063" y="4879975"/>
            <a:ext cx="3851275" cy="200025"/>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en-US" sz="700" dirty="0">
                <a:latin typeface="Roboto Light" panose="02000000000000000000" pitchFamily="2" charset="0"/>
              </a:rPr>
              <a:t>© 2017 Premera. Proprietary and Confidential.</a:t>
            </a:r>
          </a:p>
        </p:txBody>
      </p:sp>
      <p:sp>
        <p:nvSpPr>
          <p:cNvPr id="11" name="Text Placeholder 10"/>
          <p:cNvSpPr>
            <a:spLocks noGrp="1"/>
          </p:cNvSpPr>
          <p:nvPr>
            <p:ph type="body" sz="quarter" idx="10"/>
          </p:nvPr>
        </p:nvSpPr>
        <p:spPr>
          <a:xfrm>
            <a:off x="528638" y="1117600"/>
            <a:ext cx="3911282" cy="1391920"/>
          </a:xfrm>
        </p:spPr>
        <p:txBody>
          <a:bodyPr lIns="0">
            <a:noAutofit/>
          </a:bodyPr>
          <a:lstStyle>
            <a:lvl1pPr marL="0" indent="0">
              <a:buNone/>
              <a:defRPr sz="4000" baseline="0">
                <a:latin typeface="Lora Regular"/>
                <a:cs typeface="Lora Regular"/>
              </a:defRPr>
            </a:lvl1pPr>
          </a:lstStyle>
          <a:p>
            <a:pPr lvl="0"/>
            <a:r>
              <a:rPr lang="en-US"/>
              <a:t>Click to edit Master text styles</a:t>
            </a:r>
          </a:p>
        </p:txBody>
      </p:sp>
      <p:sp>
        <p:nvSpPr>
          <p:cNvPr id="14" name="Text Placeholder 13"/>
          <p:cNvSpPr>
            <a:spLocks noGrp="1"/>
          </p:cNvSpPr>
          <p:nvPr>
            <p:ph type="body" sz="quarter" idx="11"/>
          </p:nvPr>
        </p:nvSpPr>
        <p:spPr>
          <a:xfrm>
            <a:off x="528638" y="3128963"/>
            <a:ext cx="4775200" cy="1604962"/>
          </a:xfrm>
        </p:spPr>
        <p:txBody>
          <a:bodyPr lIns="0">
            <a:noAutofit/>
          </a:bodyPr>
          <a:lstStyle>
            <a:lvl1pPr marL="0" indent="0">
              <a:lnSpc>
                <a:spcPct val="120000"/>
              </a:lnSpc>
              <a:buNone/>
              <a:defRPr sz="1400" baseline="0">
                <a:latin typeface="Roboto Light"/>
                <a:cs typeface="Roboto Light"/>
              </a:defRPr>
            </a:lvl1pPr>
          </a:lstStyle>
          <a:p>
            <a:pPr lvl="0"/>
            <a:r>
              <a:rPr lang="en-US"/>
              <a:t>Click to edit Master text styles</a:t>
            </a:r>
          </a:p>
        </p:txBody>
      </p:sp>
    </p:spTree>
    <p:extLst>
      <p:ext uri="{BB962C8B-B14F-4D97-AF65-F5344CB8AC3E}">
        <p14:creationId xmlns:p14="http://schemas.microsoft.com/office/powerpoint/2010/main" val="1141775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ption 4">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2908175-9E1D-944D-AFB0-42F42B53F2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6063" y="287338"/>
            <a:ext cx="8651875"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738344C-E48F-A24E-A94B-6DD7330CF3C0}"/>
              </a:ext>
            </a:extLst>
          </p:cNvPr>
          <p:cNvSpPr/>
          <p:nvPr/>
        </p:nvSpPr>
        <p:spPr>
          <a:xfrm rot="16200000" flipH="1">
            <a:off x="-754063" y="2305051"/>
            <a:ext cx="2041525" cy="53340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en-US" dirty="0"/>
          </a:p>
        </p:txBody>
      </p:sp>
      <p:cxnSp>
        <p:nvCxnSpPr>
          <p:cNvPr id="6" name="Straight Connector 7">
            <a:extLst>
              <a:ext uri="{FF2B5EF4-FFF2-40B4-BE49-F238E27FC236}">
                <a16:creationId xmlns:a16="http://schemas.microsoft.com/office/drawing/2014/main" id="{F7245C7A-42D4-1F46-A471-5BB1C1B5F92C}"/>
              </a:ext>
            </a:extLst>
          </p:cNvPr>
          <p:cNvCxnSpPr>
            <a:cxnSpLocks noChangeShapeType="1"/>
          </p:cNvCxnSpPr>
          <p:nvPr userDrawn="1"/>
        </p:nvCxnSpPr>
        <p:spPr bwMode="auto">
          <a:xfrm>
            <a:off x="4710113" y="2563813"/>
            <a:ext cx="312737" cy="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pic>
        <p:nvPicPr>
          <p:cNvPr id="7" name="Picture 8" descr="PBC_Blue.png">
            <a:extLst>
              <a:ext uri="{FF2B5EF4-FFF2-40B4-BE49-F238E27FC236}">
                <a16:creationId xmlns:a16="http://schemas.microsoft.com/office/drawing/2014/main" id="{883D0D76-B561-C143-AD30-BDB9FC083B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69125" y="4244975"/>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F40D19B-F85B-B145-AB53-04F910B68732}"/>
              </a:ext>
            </a:extLst>
          </p:cNvPr>
          <p:cNvSpPr txBox="1">
            <a:spLocks noChangeArrowheads="1"/>
          </p:cNvSpPr>
          <p:nvPr userDrawn="1"/>
        </p:nvSpPr>
        <p:spPr bwMode="auto">
          <a:xfrm>
            <a:off x="246063" y="4643438"/>
            <a:ext cx="3851275" cy="200025"/>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en-US" sz="700" dirty="0">
                <a:solidFill>
                  <a:srgbClr val="FFFFFF"/>
                </a:solidFill>
                <a:latin typeface="Roboto Light" panose="02000000000000000000" pitchFamily="2" charset="0"/>
              </a:rPr>
              <a:t>© 2017 Premera. Proprietary and Confidential.</a:t>
            </a:r>
          </a:p>
        </p:txBody>
      </p:sp>
      <p:sp>
        <p:nvSpPr>
          <p:cNvPr id="14" name="Text Placeholder 13"/>
          <p:cNvSpPr>
            <a:spLocks noGrp="1"/>
          </p:cNvSpPr>
          <p:nvPr>
            <p:ph type="body" sz="quarter" idx="10"/>
          </p:nvPr>
        </p:nvSpPr>
        <p:spPr>
          <a:xfrm>
            <a:off x="4710381" y="896938"/>
            <a:ext cx="4188081" cy="1514387"/>
          </a:xfrm>
        </p:spPr>
        <p:txBody>
          <a:bodyPr lIns="0">
            <a:noAutofit/>
          </a:bodyPr>
          <a:lstStyle>
            <a:lvl1pPr marL="0" indent="0">
              <a:buNone/>
              <a:defRPr sz="4000">
                <a:latin typeface="Lora Regular"/>
                <a:cs typeface="Lora Regular"/>
              </a:defRPr>
            </a:lvl1pPr>
          </a:lstStyle>
          <a:p>
            <a:pPr lvl="0"/>
            <a:r>
              <a:rPr lang="en-US"/>
              <a:t>Click to edit Master text styles</a:t>
            </a:r>
          </a:p>
        </p:txBody>
      </p:sp>
      <p:sp>
        <p:nvSpPr>
          <p:cNvPr id="17" name="Text Placeholder 16"/>
          <p:cNvSpPr>
            <a:spLocks noGrp="1"/>
          </p:cNvSpPr>
          <p:nvPr>
            <p:ph type="body" sz="quarter" idx="11"/>
          </p:nvPr>
        </p:nvSpPr>
        <p:spPr>
          <a:xfrm>
            <a:off x="4710381" y="2768600"/>
            <a:ext cx="4188081" cy="1016000"/>
          </a:xfrm>
        </p:spPr>
        <p:txBody>
          <a:bodyPr lIns="0">
            <a:noAutofit/>
          </a:bodyPr>
          <a:lstStyle>
            <a:lvl1pPr marL="0" indent="0">
              <a:buFont typeface="Arial"/>
              <a:buNone/>
              <a:defRPr sz="1400">
                <a:latin typeface="Roboto Light"/>
                <a:cs typeface="Roboto Light"/>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3285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ption 5">
    <p:bg>
      <p:bgPr>
        <a:gradFill rotWithShape="1">
          <a:gsLst>
            <a:gs pos="0">
              <a:srgbClr val="00A7B5"/>
            </a:gs>
            <a:gs pos="47000">
              <a:srgbClr val="00A7B5"/>
            </a:gs>
            <a:gs pos="100000">
              <a:srgbClr val="0085CA"/>
            </a:gs>
          </a:gsLst>
          <a:lin ang="2400000"/>
        </a:gra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2844196-3ECC-924C-97EA-51F153D99F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7861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EBF819A-E74B-3B4B-8D12-CE72E41C7B65}"/>
              </a:ext>
            </a:extLst>
          </p:cNvPr>
          <p:cNvSpPr/>
          <p:nvPr userDrawn="1"/>
        </p:nvSpPr>
        <p:spPr>
          <a:xfrm>
            <a:off x="274638" y="274638"/>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a:extLst>
              <a:ext uri="{FF2B5EF4-FFF2-40B4-BE49-F238E27FC236}">
                <a16:creationId xmlns:a16="http://schemas.microsoft.com/office/drawing/2014/main" id="{7D0BA454-6188-AE4C-86C9-51B711B39086}"/>
              </a:ext>
            </a:extLst>
          </p:cNvPr>
          <p:cNvCxnSpPr/>
          <p:nvPr userDrawn="1"/>
        </p:nvCxnSpPr>
        <p:spPr>
          <a:xfrm>
            <a:off x="4241800" y="2979738"/>
            <a:ext cx="32067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8" descr="PBC_White_blue.png">
            <a:extLst>
              <a:ext uri="{FF2B5EF4-FFF2-40B4-BE49-F238E27FC236}">
                <a16:creationId xmlns:a16="http://schemas.microsoft.com/office/drawing/2014/main" id="{E0676D61-C04E-F245-9BD3-9A03C9936F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07238" y="4352925"/>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BB72140-8983-8745-9468-65EC1EC44D92}"/>
              </a:ext>
            </a:extLst>
          </p:cNvPr>
          <p:cNvSpPr txBox="1">
            <a:spLocks noChangeArrowheads="1"/>
          </p:cNvSpPr>
          <p:nvPr userDrawn="1"/>
        </p:nvSpPr>
        <p:spPr bwMode="auto">
          <a:xfrm>
            <a:off x="4241800" y="4643438"/>
            <a:ext cx="3851275" cy="200025"/>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en-US" sz="700" dirty="0">
                <a:solidFill>
                  <a:srgbClr val="FFFFFF"/>
                </a:solidFill>
                <a:latin typeface="Roboto Light" panose="02000000000000000000" pitchFamily="2" charset="0"/>
              </a:rPr>
              <a:t>© 2017 Premera. Proprietary and Confidential.</a:t>
            </a:r>
          </a:p>
        </p:txBody>
      </p:sp>
      <p:sp>
        <p:nvSpPr>
          <p:cNvPr id="9" name="Text Placeholder 8"/>
          <p:cNvSpPr>
            <a:spLocks noGrp="1"/>
          </p:cNvSpPr>
          <p:nvPr>
            <p:ph type="body" sz="quarter" idx="10"/>
          </p:nvPr>
        </p:nvSpPr>
        <p:spPr>
          <a:xfrm>
            <a:off x="4241800" y="1227138"/>
            <a:ext cx="4902200" cy="1524000"/>
          </a:xfrm>
        </p:spPr>
        <p:txBody>
          <a:bodyPr lIns="0">
            <a:noAutofit/>
          </a:bodyPr>
          <a:lstStyle>
            <a:lvl1pPr marL="0" indent="0">
              <a:buNone/>
              <a:defRPr sz="4000" baseline="0">
                <a:solidFill>
                  <a:schemeClr val="bg1"/>
                </a:solidFill>
                <a:latin typeface="Lora Regular"/>
                <a:cs typeface="Lora Regular"/>
              </a:defRPr>
            </a:lvl1pPr>
          </a:lstStyle>
          <a:p>
            <a:pPr lvl="0"/>
            <a:r>
              <a:rPr lang="en-US"/>
              <a:t>Click to edit Master text styles</a:t>
            </a:r>
          </a:p>
        </p:txBody>
      </p:sp>
      <p:sp>
        <p:nvSpPr>
          <p:cNvPr id="12" name="Text Placeholder 11"/>
          <p:cNvSpPr>
            <a:spLocks noGrp="1"/>
          </p:cNvSpPr>
          <p:nvPr>
            <p:ph type="body" sz="quarter" idx="11"/>
          </p:nvPr>
        </p:nvSpPr>
        <p:spPr>
          <a:xfrm>
            <a:off x="4241800" y="3175000"/>
            <a:ext cx="4902200" cy="1092200"/>
          </a:xfrm>
        </p:spPr>
        <p:txBody>
          <a:bodyPr lIns="0">
            <a:noAutofit/>
          </a:bodyPr>
          <a:lstStyle>
            <a:lvl1pPr marL="0" indent="0">
              <a:buNone/>
              <a:defRPr sz="1400" baseline="0">
                <a:solidFill>
                  <a:srgbClr val="FFFFFF"/>
                </a:solidFill>
                <a:latin typeface="Roboto Light"/>
                <a:cs typeface="Roboto Light"/>
              </a:defRPr>
            </a:lvl1pPr>
          </a:lstStyle>
          <a:p>
            <a:pPr lvl="0"/>
            <a:r>
              <a:rPr lang="en-US"/>
              <a:t>Click to edit Master text styles</a:t>
            </a:r>
          </a:p>
        </p:txBody>
      </p:sp>
    </p:spTree>
    <p:extLst>
      <p:ext uri="{BB962C8B-B14F-4D97-AF65-F5344CB8AC3E}">
        <p14:creationId xmlns:p14="http://schemas.microsoft.com/office/powerpoint/2010/main" val="961237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BCD033E-34BE-0942-B296-2495B0807F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7861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5FA4711-26FA-C24F-AB4F-B533BEAAC88C}"/>
              </a:ext>
            </a:extLst>
          </p:cNvPr>
          <p:cNvSpPr/>
          <p:nvPr userDrawn="1"/>
        </p:nvSpPr>
        <p:spPr>
          <a:xfrm rot="10800000">
            <a:off x="274319" y="274318"/>
            <a:ext cx="4511521" cy="3147684"/>
          </a:xfrm>
          <a:prstGeom prst="rect">
            <a:avLst/>
          </a:prstGeom>
          <a:noFill/>
          <a:ln w="69850" cmpd="sng">
            <a:gradFill flip="none" rotWithShape="1">
              <a:gsLst>
                <a:gs pos="100000">
                  <a:srgbClr val="009BDB"/>
                </a:gs>
                <a:gs pos="0">
                  <a:srgbClr val="3AAFA9"/>
                </a:gs>
              </a:gsLst>
              <a:lin ang="12000000" scaled="0"/>
              <a:tileRect/>
            </a:gra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a:extLst>
              <a:ext uri="{FF2B5EF4-FFF2-40B4-BE49-F238E27FC236}">
                <a16:creationId xmlns:a16="http://schemas.microsoft.com/office/drawing/2014/main" id="{37648A40-99D7-F241-B186-D8BFC5BE8166}"/>
              </a:ext>
            </a:extLst>
          </p:cNvPr>
          <p:cNvCxnSpPr/>
          <p:nvPr userDrawn="1"/>
        </p:nvCxnSpPr>
        <p:spPr>
          <a:xfrm>
            <a:off x="5232400" y="2979738"/>
            <a:ext cx="320675"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8" descr="PBC_Blue.png">
            <a:extLst>
              <a:ext uri="{FF2B5EF4-FFF2-40B4-BE49-F238E27FC236}">
                <a16:creationId xmlns:a16="http://schemas.microsoft.com/office/drawing/2014/main" id="{B96FDC69-C7CA-5A4B-B03F-CCEA5449940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9775" y="4313238"/>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185B293-10EB-A64C-8776-29A326C7E5C5}"/>
              </a:ext>
            </a:extLst>
          </p:cNvPr>
          <p:cNvSpPr txBox="1">
            <a:spLocks noChangeArrowheads="1"/>
          </p:cNvSpPr>
          <p:nvPr userDrawn="1"/>
        </p:nvSpPr>
        <p:spPr bwMode="auto">
          <a:xfrm>
            <a:off x="274638" y="4770438"/>
            <a:ext cx="3851275" cy="200025"/>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en-US" altLang="en-US" sz="700" dirty="0">
                <a:solidFill>
                  <a:srgbClr val="FFFFFF"/>
                </a:solidFill>
                <a:latin typeface="Roboto Light" panose="02000000000000000000" pitchFamily="2" charset="0"/>
              </a:rPr>
              <a:t>© 2017 Premera. Proprietary and Confidential.</a:t>
            </a:r>
          </a:p>
        </p:txBody>
      </p:sp>
      <p:sp>
        <p:nvSpPr>
          <p:cNvPr id="8" name="Text Placeholder 7"/>
          <p:cNvSpPr>
            <a:spLocks noGrp="1"/>
          </p:cNvSpPr>
          <p:nvPr>
            <p:ph type="body" sz="quarter" idx="10"/>
          </p:nvPr>
        </p:nvSpPr>
        <p:spPr>
          <a:xfrm>
            <a:off x="5232400" y="1531938"/>
            <a:ext cx="3530600" cy="1762125"/>
          </a:xfrm>
        </p:spPr>
        <p:txBody>
          <a:bodyPr lIns="0">
            <a:noAutofit/>
          </a:bodyPr>
          <a:lstStyle>
            <a:lvl1pPr marL="0" indent="0">
              <a:buNone/>
              <a:defRPr sz="4000">
                <a:latin typeface="Lora Regular"/>
                <a:cs typeface="Lora Regular"/>
              </a:defRPr>
            </a:lvl1pPr>
          </a:lstStyle>
          <a:p>
            <a:pPr lvl="0"/>
            <a:r>
              <a:rPr lang="en-US"/>
              <a:t>Click to edit Master text styles</a:t>
            </a:r>
          </a:p>
        </p:txBody>
      </p:sp>
      <p:sp>
        <p:nvSpPr>
          <p:cNvPr id="11" name="Text Placeholder 10"/>
          <p:cNvSpPr>
            <a:spLocks noGrp="1"/>
          </p:cNvSpPr>
          <p:nvPr>
            <p:ph type="body" sz="quarter" idx="11"/>
          </p:nvPr>
        </p:nvSpPr>
        <p:spPr>
          <a:xfrm>
            <a:off x="5232400" y="3294064"/>
            <a:ext cx="3530600" cy="1018856"/>
          </a:xfrm>
        </p:spPr>
        <p:txBody>
          <a:bodyPr lIns="0">
            <a:noAutofit/>
          </a:bodyPr>
          <a:lstStyle>
            <a:lvl1pPr marL="0" indent="0">
              <a:buNone/>
              <a:defRPr sz="1400">
                <a:latin typeface="Roboto Light"/>
                <a:cs typeface="Roboto Light"/>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9317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906B6C-E5A0-3945-88CF-2B26095B90E3}"/>
              </a:ext>
            </a:extLst>
          </p:cNvPr>
          <p:cNvSpPr/>
          <p:nvPr userDrawn="1"/>
        </p:nvSpPr>
        <p:spPr>
          <a:xfrm rot="10800000">
            <a:off x="0" y="4567238"/>
            <a:ext cx="9144000" cy="576262"/>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6">
            <a:extLst>
              <a:ext uri="{FF2B5EF4-FFF2-40B4-BE49-F238E27FC236}">
                <a16:creationId xmlns:a16="http://schemas.microsoft.com/office/drawing/2014/main" id="{A0B68E16-22EF-9E48-8264-D4ED079E9E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1473200"/>
            <a:ext cx="2655887"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0BA1A01-BDC5-7E41-AC66-C3BA1BC30313}"/>
              </a:ext>
            </a:extLst>
          </p:cNvPr>
          <p:cNvSpPr/>
          <p:nvPr userDrawn="1"/>
        </p:nvSpPr>
        <p:spPr>
          <a:xfrm rot="10800000">
            <a:off x="590867" y="1096202"/>
            <a:ext cx="2703044" cy="2197539"/>
          </a:xfrm>
          <a:prstGeom prst="rect">
            <a:avLst/>
          </a:prstGeom>
          <a:noFill/>
          <a:ln w="69850" cmpd="sng">
            <a:gradFill flip="none" rotWithShape="1">
              <a:gsLst>
                <a:gs pos="100000">
                  <a:srgbClr val="009BDB"/>
                </a:gs>
                <a:gs pos="0">
                  <a:srgbClr val="3AAFA9"/>
                </a:gs>
              </a:gsLst>
              <a:lin ang="0" scaled="1"/>
              <a:tileRect/>
            </a:gra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7" name="Picture 8" descr="PBC_White_blue.png">
            <a:extLst>
              <a:ext uri="{FF2B5EF4-FFF2-40B4-BE49-F238E27FC236}">
                <a16:creationId xmlns:a16="http://schemas.microsoft.com/office/drawing/2014/main" id="{8F117DCE-73E7-4C42-A907-E0BE9C153B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89863" y="4695825"/>
            <a:ext cx="11715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4419600" y="1473200"/>
            <a:ext cx="4284663" cy="2000249"/>
          </a:xfrm>
        </p:spPr>
        <p:txBody>
          <a:bodyPr lIns="0">
            <a:noAutofit/>
          </a:bodyPr>
          <a:lstStyle>
            <a:lvl1pPr marL="0" indent="0">
              <a:buNone/>
              <a:defRPr sz="2500">
                <a:latin typeface="Lora Regular"/>
                <a:cs typeface="Lora Regular"/>
              </a:defRPr>
            </a:lvl1pPr>
            <a:lvl2pPr marL="457200" indent="0">
              <a:buNone/>
              <a:defRPr>
                <a:latin typeface="Lora Regular"/>
                <a:cs typeface="Lora Regular"/>
              </a:defRPr>
            </a:lvl2pPr>
            <a:lvl3pPr marL="914400" indent="0">
              <a:buNone/>
              <a:defRPr>
                <a:latin typeface="Lora Regular"/>
                <a:cs typeface="Lora Regular"/>
              </a:defRPr>
            </a:lvl3pPr>
            <a:lvl4pPr marL="1371600" indent="0">
              <a:buNone/>
              <a:defRPr>
                <a:latin typeface="Lora Regular"/>
                <a:cs typeface="Lora Regular"/>
              </a:defRPr>
            </a:lvl4pPr>
            <a:lvl5pPr marL="1828800" indent="0">
              <a:buNone/>
              <a:defRPr>
                <a:latin typeface="Lora Regular"/>
                <a:cs typeface="Lora Regular"/>
              </a:defRPr>
            </a:lvl5pPr>
          </a:lstStyle>
          <a:p>
            <a:pPr lvl="0"/>
            <a:r>
              <a:rPr lang="en-US"/>
              <a:t>Click to edit Master text styles</a:t>
            </a:r>
          </a:p>
        </p:txBody>
      </p:sp>
      <p:sp>
        <p:nvSpPr>
          <p:cNvPr id="14" name="Text Placeholder 13"/>
          <p:cNvSpPr>
            <a:spLocks noGrp="1"/>
          </p:cNvSpPr>
          <p:nvPr>
            <p:ph type="body" sz="quarter" idx="11"/>
          </p:nvPr>
        </p:nvSpPr>
        <p:spPr>
          <a:xfrm>
            <a:off x="4419600" y="3543300"/>
            <a:ext cx="4284663" cy="825500"/>
          </a:xfrm>
        </p:spPr>
        <p:txBody>
          <a:bodyPr lIns="0">
            <a:noAutofit/>
          </a:bodyPr>
          <a:lstStyle>
            <a:lvl1pPr marL="0" indent="0">
              <a:buNone/>
              <a:defRPr sz="1400">
                <a:latin typeface="Roboto Light"/>
                <a:cs typeface="Roboto Light"/>
              </a:defRPr>
            </a:lvl1pPr>
          </a:lstStyle>
          <a:p>
            <a:pPr lvl="0"/>
            <a:r>
              <a:rPr lang="en-US"/>
              <a:t>Click to edit Master text styles</a:t>
            </a:r>
          </a:p>
        </p:txBody>
      </p:sp>
    </p:spTree>
    <p:extLst>
      <p:ext uri="{BB962C8B-B14F-4D97-AF65-F5344CB8AC3E}">
        <p14:creationId xmlns:p14="http://schemas.microsoft.com/office/powerpoint/2010/main" val="288808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D2DE3-F394-D04C-9A8D-73A36B6CDE4E}"/>
              </a:ext>
            </a:extLst>
          </p:cNvPr>
          <p:cNvSpPr>
            <a:spLocks noGrp="1"/>
          </p:cNvSpPr>
          <p:nvPr>
            <p:ph type="dt" sz="half" idx="10"/>
          </p:nvPr>
        </p:nvSpPr>
        <p:spPr/>
        <p:txBody>
          <a:bodyPr/>
          <a:lstStyle>
            <a:lvl1pPr>
              <a:defRPr/>
            </a:lvl1pPr>
          </a:lstStyle>
          <a:p>
            <a:pPr>
              <a:defRPr/>
            </a:pPr>
            <a:fld id="{B7975BF9-C8BF-4948-97A6-F41784592E24}" type="datetime1">
              <a:rPr lang="en-US"/>
              <a:pPr>
                <a:defRPr/>
              </a:pPr>
              <a:t>10/4/2021</a:t>
            </a:fld>
            <a:endParaRPr lang="en-US" dirty="0"/>
          </a:p>
        </p:txBody>
      </p:sp>
      <p:sp>
        <p:nvSpPr>
          <p:cNvPr id="5" name="Footer Placeholder 4">
            <a:extLst>
              <a:ext uri="{FF2B5EF4-FFF2-40B4-BE49-F238E27FC236}">
                <a16:creationId xmlns:a16="http://schemas.microsoft.com/office/drawing/2014/main" id="{6D7D1D30-1419-1B44-8AD0-FAB67C60B65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6E1F7BE-EE7A-2D40-B376-679A27B1306C}"/>
              </a:ext>
            </a:extLst>
          </p:cNvPr>
          <p:cNvSpPr>
            <a:spLocks noGrp="1"/>
          </p:cNvSpPr>
          <p:nvPr>
            <p:ph type="sldNum" sz="quarter" idx="12"/>
          </p:nvPr>
        </p:nvSpPr>
        <p:spPr/>
        <p:txBody>
          <a:bodyPr/>
          <a:lstStyle>
            <a:lvl1pPr>
              <a:defRPr/>
            </a:lvl1pPr>
          </a:lstStyle>
          <a:p>
            <a:pPr>
              <a:defRPr/>
            </a:pPr>
            <a:fld id="{CF52140B-7968-FA44-946A-854DBF4D5675}" type="slidenum">
              <a:rPr lang="en-US" altLang="en-US"/>
              <a:pPr>
                <a:defRPr/>
              </a:pPr>
              <a:t>‹#›</a:t>
            </a:fld>
            <a:endParaRPr lang="en-US" altLang="en-US" dirty="0"/>
          </a:p>
        </p:txBody>
      </p:sp>
    </p:spTree>
    <p:extLst>
      <p:ext uri="{BB962C8B-B14F-4D97-AF65-F5344CB8AC3E}">
        <p14:creationId xmlns:p14="http://schemas.microsoft.com/office/powerpoint/2010/main" val="4228893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D6E72F8-83C6-C944-94F3-E9D8FB74D4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1473200"/>
            <a:ext cx="2655887"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F0BBDA2-0067-BF42-8100-B78169965AC4}"/>
              </a:ext>
            </a:extLst>
          </p:cNvPr>
          <p:cNvSpPr/>
          <p:nvPr userDrawn="1"/>
        </p:nvSpPr>
        <p:spPr>
          <a:xfrm rot="10800000">
            <a:off x="590867" y="1096202"/>
            <a:ext cx="2703044" cy="2197539"/>
          </a:xfrm>
          <a:prstGeom prst="rect">
            <a:avLst/>
          </a:prstGeom>
          <a:noFill/>
          <a:ln w="69850" cmpd="sng">
            <a:gradFill flip="none" rotWithShape="1">
              <a:gsLst>
                <a:gs pos="100000">
                  <a:srgbClr val="009BDB"/>
                </a:gs>
                <a:gs pos="0">
                  <a:srgbClr val="3AAFA9"/>
                </a:gs>
              </a:gsLst>
              <a:lin ang="0" scaled="1"/>
              <a:tileRect/>
            </a:gra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7">
            <a:extLst>
              <a:ext uri="{FF2B5EF4-FFF2-40B4-BE49-F238E27FC236}">
                <a16:creationId xmlns:a16="http://schemas.microsoft.com/office/drawing/2014/main" id="{B4F3BC9B-2486-3840-B1F4-1A3F3D1FD4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89863" y="4695825"/>
            <a:ext cx="11715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2"/>
          </p:nvPr>
        </p:nvSpPr>
        <p:spPr>
          <a:xfrm>
            <a:off x="4419600" y="1473200"/>
            <a:ext cx="4378960" cy="2000249"/>
          </a:xfrm>
        </p:spPr>
        <p:txBody>
          <a:bodyPr lIns="0">
            <a:noAutofit/>
          </a:bodyPr>
          <a:lstStyle>
            <a:lvl1pPr marL="0" indent="0">
              <a:buNone/>
              <a:defRPr sz="2500">
                <a:latin typeface="Lora Regular"/>
                <a:cs typeface="Lora Regular"/>
              </a:defRPr>
            </a:lvl1pPr>
          </a:lstStyle>
          <a:p>
            <a:pPr lvl="0"/>
            <a:r>
              <a:rPr lang="en-US"/>
              <a:t>Click to edit Master text styles</a:t>
            </a:r>
          </a:p>
        </p:txBody>
      </p:sp>
      <p:sp>
        <p:nvSpPr>
          <p:cNvPr id="17" name="Text Placeholder 16"/>
          <p:cNvSpPr>
            <a:spLocks noGrp="1"/>
          </p:cNvSpPr>
          <p:nvPr>
            <p:ph type="body" sz="quarter" idx="13"/>
          </p:nvPr>
        </p:nvSpPr>
        <p:spPr>
          <a:xfrm>
            <a:off x="4419600" y="3543300"/>
            <a:ext cx="4378325" cy="825500"/>
          </a:xfrm>
        </p:spPr>
        <p:txBody>
          <a:bodyPr lIns="0">
            <a:noAutofit/>
          </a:bodyPr>
          <a:lstStyle>
            <a:lvl1pPr marL="0" indent="0">
              <a:buNone/>
              <a:defRPr sz="1400">
                <a:latin typeface="Roboto Light"/>
                <a:cs typeface="Roboto Light"/>
              </a:defRPr>
            </a:lvl1pPr>
          </a:lstStyle>
          <a:p>
            <a:pPr lvl="0"/>
            <a:r>
              <a:rPr lang="en-US"/>
              <a:t>Click to edit Master text styles</a:t>
            </a:r>
          </a:p>
        </p:txBody>
      </p:sp>
    </p:spTree>
    <p:extLst>
      <p:ext uri="{BB962C8B-B14F-4D97-AF65-F5344CB8AC3E}">
        <p14:creationId xmlns:p14="http://schemas.microsoft.com/office/powerpoint/2010/main" val="2421359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ullets with footer">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57201" y="254092"/>
            <a:ext cx="8229600" cy="1104900"/>
          </a:xfrm>
        </p:spPr>
        <p:txBody>
          <a:bodyPr lIns="0">
            <a:noAutofit/>
          </a:bodyPr>
          <a:lstStyle>
            <a:lvl1pPr marL="0" indent="0">
              <a:buNone/>
              <a:defRPr sz="2600" baseline="0">
                <a:latin typeface="Lora Regular"/>
                <a:cs typeface="Lora Regular"/>
              </a:defRPr>
            </a:lvl1pPr>
          </a:lstStyle>
          <a:p>
            <a:pPr lvl="0"/>
            <a:r>
              <a:rPr lang="en-US"/>
              <a:t>Click to edit Master text styles</a:t>
            </a:r>
          </a:p>
        </p:txBody>
      </p:sp>
      <p:sp>
        <p:nvSpPr>
          <p:cNvPr id="14" name="Text Placeholder 13"/>
          <p:cNvSpPr>
            <a:spLocks noGrp="1"/>
          </p:cNvSpPr>
          <p:nvPr>
            <p:ph type="body" sz="quarter" idx="11"/>
          </p:nvPr>
        </p:nvSpPr>
        <p:spPr>
          <a:xfrm>
            <a:off x="457201" y="1632364"/>
            <a:ext cx="8229600" cy="2235200"/>
          </a:xfrm>
        </p:spPr>
        <p:txBody>
          <a:bodyPr lIns="0">
            <a:noAutofit/>
          </a:bodyPr>
          <a:lstStyle>
            <a:lvl1pPr marL="228600" indent="-228600">
              <a:buSzPct val="75000"/>
              <a:defRPr sz="1600">
                <a:latin typeface="Roboto Light"/>
                <a:cs typeface="Roboto Light"/>
              </a:defRPr>
            </a:lvl1pPr>
            <a:lvl2pPr marL="458788" indent="-230188">
              <a:buSzPct val="60000"/>
              <a:buFont typeface="Courier New"/>
              <a:buChar char="o"/>
              <a:defRPr sz="1600">
                <a:latin typeface="Roboto Light"/>
                <a:cs typeface="Roboto Light"/>
              </a:defRPr>
            </a:lvl2pPr>
            <a:lvl3pPr marL="685800" indent="-227013">
              <a:buSzPct val="75000"/>
              <a:defRPr sz="1600">
                <a:latin typeface="Roboto Light"/>
                <a:cs typeface="Roboto Light"/>
              </a:defRPr>
            </a:lvl3pPr>
            <a:lvl4pPr marL="914400" indent="-228600">
              <a:buSzPct val="60000"/>
              <a:defRPr sz="1600">
                <a:latin typeface="Roboto Light"/>
                <a:cs typeface="Roboto Light"/>
              </a:defRPr>
            </a:lvl4pPr>
            <a:lvl5pPr marL="1143000" indent="-228600">
              <a:buSzPct val="75000"/>
              <a:defRPr sz="1600">
                <a:latin typeface="Roboto Light"/>
                <a:cs typeface="Robot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7028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ullets no foot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40C8C9A-D140-0141-8AB4-0BF537C61C54}"/>
              </a:ext>
            </a:extLst>
          </p:cNvPr>
          <p:cNvCxnSpPr/>
          <p:nvPr userDrawn="1"/>
        </p:nvCxnSpPr>
        <p:spPr>
          <a:xfrm>
            <a:off x="557213" y="1455738"/>
            <a:ext cx="320675"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57619" y="254093"/>
            <a:ext cx="7575552" cy="1104900"/>
          </a:xfrm>
        </p:spPr>
        <p:txBody>
          <a:bodyPr lIns="0" anchor="t">
            <a:noAutofit/>
          </a:bodyPr>
          <a:lstStyle>
            <a:lvl1pPr algn="l">
              <a:defRPr sz="2600" baseline="0"/>
            </a:lvl1pPr>
          </a:lstStyle>
          <a:p>
            <a:r>
              <a:rPr lang="en-US"/>
              <a:t>Click to edit Master title style</a:t>
            </a:r>
            <a:endParaRPr lang="en-US" dirty="0"/>
          </a:p>
        </p:txBody>
      </p:sp>
      <p:sp>
        <p:nvSpPr>
          <p:cNvPr id="6" name="Text Placeholder 5"/>
          <p:cNvSpPr>
            <a:spLocks noGrp="1"/>
          </p:cNvSpPr>
          <p:nvPr>
            <p:ph type="body" sz="quarter" idx="11"/>
          </p:nvPr>
        </p:nvSpPr>
        <p:spPr>
          <a:xfrm>
            <a:off x="557619" y="1632364"/>
            <a:ext cx="8001000" cy="2838450"/>
          </a:xfrm>
        </p:spPr>
        <p:txBody>
          <a:bodyPr lIns="0">
            <a:normAutofit/>
          </a:bodyPr>
          <a:lstStyle>
            <a:lvl1pPr marL="228600" indent="-228600">
              <a:buSzPct val="75000"/>
              <a:tabLst/>
              <a:defRPr sz="1600"/>
            </a:lvl1pPr>
            <a:lvl2pPr marL="457200" indent="-228600">
              <a:buSzPct val="60000"/>
              <a:defRPr sz="1600"/>
            </a:lvl2pPr>
            <a:lvl3pPr marL="685800" indent="-228600">
              <a:buSzPct val="75000"/>
              <a:defRPr sz="1600"/>
            </a:lvl3pPr>
            <a:lvl4pPr marL="914400" indent="-228600">
              <a:buSzPct val="60000"/>
              <a:defRPr sz="1600"/>
            </a:lvl4pPr>
            <a:lvl5pPr marL="1143000" indent="-228600">
              <a:buSzPct val="7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a:extLst>
              <a:ext uri="{FF2B5EF4-FFF2-40B4-BE49-F238E27FC236}">
                <a16:creationId xmlns:a16="http://schemas.microsoft.com/office/drawing/2014/main" id="{A7234408-014E-7B46-8545-0E0B40C0ED8A}"/>
              </a:ext>
            </a:extLst>
          </p:cNvPr>
          <p:cNvSpPr>
            <a:spLocks noGrp="1"/>
          </p:cNvSpPr>
          <p:nvPr>
            <p:ph type="sldNum" sz="quarter" idx="12"/>
          </p:nvPr>
        </p:nvSpPr>
        <p:spPr/>
        <p:txBody>
          <a:bodyPr/>
          <a:lstStyle>
            <a:lvl1pPr>
              <a:defRPr/>
            </a:lvl1pPr>
          </a:lstStyle>
          <a:p>
            <a:pPr>
              <a:defRPr/>
            </a:pPr>
            <a:fld id="{3DA89A76-86AA-F44B-B5A3-76C70152E2EB}" type="slidenum">
              <a:rPr lang="en-US" altLang="en-US"/>
              <a:pPr>
                <a:defRPr/>
              </a:pPr>
              <a:t>‹#›</a:t>
            </a:fld>
            <a:endParaRPr lang="en-US" altLang="en-US" dirty="0"/>
          </a:p>
        </p:txBody>
      </p:sp>
    </p:spTree>
    <p:extLst>
      <p:ext uri="{BB962C8B-B14F-4D97-AF65-F5344CB8AC3E}">
        <p14:creationId xmlns:p14="http://schemas.microsoft.com/office/powerpoint/2010/main" val="3491852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ullet Slide">
  <p:cSld name="Bullet Slide">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54045" y="389574"/>
            <a:ext cx="8229600" cy="492443"/>
          </a:xfrm>
          <a:prstGeom prst="rect">
            <a:avLst/>
          </a:prstGeom>
          <a:noFill/>
          <a:ln>
            <a:noFill/>
          </a:ln>
        </p:spPr>
        <p:txBody>
          <a:bodyPr spcFirstLastPara="1" lIns="91425" tIns="91425" rIns="91425" bIns="91425" anchor="t"/>
          <a:lstStyle>
            <a:lvl1pPr marR="0" lvl="0" algn="l" rtl="0">
              <a:spcBef>
                <a:spcPts val="0"/>
              </a:spcBef>
              <a:spcAft>
                <a:spcPts val="0"/>
              </a:spcAft>
              <a:buClr>
                <a:schemeClr val="dk1"/>
              </a:buClr>
              <a:buSzPts val="2600"/>
              <a:buFont typeface="Lora"/>
              <a:buNone/>
              <a:defRPr sz="2600" b="0" i="0" u="none" strike="noStrike" cap="non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6" name="Shape 26"/>
          <p:cNvSpPr txBox="1">
            <a:spLocks noGrp="1"/>
          </p:cNvSpPr>
          <p:nvPr>
            <p:ph type="body" idx="1"/>
          </p:nvPr>
        </p:nvSpPr>
        <p:spPr>
          <a:xfrm>
            <a:off x="654045" y="854376"/>
            <a:ext cx="8280400" cy="412750"/>
          </a:xfrm>
          <a:prstGeom prst="rect">
            <a:avLst/>
          </a:prstGeom>
          <a:noFill/>
          <a:ln>
            <a:noFill/>
          </a:ln>
        </p:spPr>
        <p:txBody>
          <a:bodyPr spcFirstLastPara="1" lIns="91425" tIns="91425" rIns="91425" bIns="91425"/>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Roboto Light"/>
                <a:ea typeface="Roboto Light"/>
                <a:cs typeface="Roboto Light"/>
                <a:sym typeface="Roboto Light"/>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654045" y="1632364"/>
            <a:ext cx="7823200" cy="2025650"/>
          </a:xfrm>
          <a:prstGeom prst="rect">
            <a:avLst/>
          </a:prstGeom>
          <a:noFill/>
          <a:ln>
            <a:noFill/>
          </a:ln>
        </p:spPr>
        <p:txBody>
          <a:bodyPr spcFirstLastPara="1" lIns="91425" tIns="91425" rIns="91425" bIns="91425"/>
          <a:lstStyle>
            <a:lvl1pPr marL="457200" marR="0" lvl="0" indent="-330200" algn="l" rtl="0">
              <a:spcBef>
                <a:spcPts val="320"/>
              </a:spcBef>
              <a:spcAft>
                <a:spcPts val="0"/>
              </a:spcAft>
              <a:buClr>
                <a:schemeClr val="dk1"/>
              </a:buClr>
              <a:buSzPts val="1600"/>
              <a:buFont typeface="Arial"/>
              <a:buChar char="•"/>
              <a:defRPr sz="1600" b="0" i="0" u="none" strike="noStrike" cap="none">
                <a:solidFill>
                  <a:schemeClr val="dk1"/>
                </a:solidFill>
                <a:latin typeface="Roboto Light"/>
                <a:ea typeface="Roboto Light"/>
                <a:cs typeface="Roboto Light"/>
                <a:sym typeface="Roboto Light"/>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2pPr>
            <a:lvl3pPr marL="1371600" marR="0" lvl="2" indent="-299719" algn="l" rtl="0">
              <a:spcBef>
                <a:spcPts val="280"/>
              </a:spcBef>
              <a:spcAft>
                <a:spcPts val="0"/>
              </a:spcAft>
              <a:buClr>
                <a:schemeClr val="dk1"/>
              </a:buClr>
              <a:buSzPts val="1120"/>
              <a:buFont typeface="Courier New"/>
              <a:buChar char="o"/>
              <a:defRPr sz="1400" b="0" i="0" u="none" strike="noStrike" cap="none">
                <a:solidFill>
                  <a:schemeClr val="dk1"/>
                </a:solidFill>
                <a:latin typeface="Roboto Light"/>
                <a:ea typeface="Roboto Light"/>
                <a:cs typeface="Roboto Light"/>
                <a:sym typeface="Roboto Light"/>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 name="Shape 25">
            <a:extLst>
              <a:ext uri="{FF2B5EF4-FFF2-40B4-BE49-F238E27FC236}">
                <a16:creationId xmlns:a16="http://schemas.microsoft.com/office/drawing/2014/main" id="{F45D6D12-AFD0-F940-9C3F-8D70D9578191}"/>
              </a:ext>
            </a:extLst>
          </p:cNvPr>
          <p:cNvSpPr txBox="1">
            <a:spLocks noGrp="1"/>
          </p:cNvSpPr>
          <p:nvPr>
            <p:ph type="sldNum" idx="10"/>
          </p:nvPr>
        </p:nvSpPr>
        <p:spPr>
          <a:xfrm>
            <a:off x="165100" y="4767263"/>
            <a:ext cx="2133600" cy="274637"/>
          </a:xfrm>
        </p:spPr>
        <p:txBody>
          <a:bodyPr lIns="91425" tIns="45700" rIns="91425" bIns="45700">
            <a:noAutofit/>
          </a:bodyPr>
          <a:lstStyle>
            <a:lvl1pPr>
              <a:defRPr sz="1000">
                <a:solidFill>
                  <a:srgbClr val="FFFFFF"/>
                </a:solidFill>
                <a:sym typeface="Roboto Light" panose="02000000000000000000" pitchFamily="2" charset="0"/>
              </a:defRPr>
            </a:lvl1pPr>
          </a:lstStyle>
          <a:p>
            <a:pPr>
              <a:defRPr/>
            </a:pPr>
            <a:fld id="{EE1DCF8D-9F6A-B642-BF35-71FC5435CF27}" type="slidenum">
              <a:rPr lang="en-US" altLang="en-US"/>
              <a:pPr>
                <a:defRPr/>
              </a:pPr>
              <a:t>‹#›</a:t>
            </a:fld>
            <a:endParaRPr lang="en-US" altLang="en-US" dirty="0"/>
          </a:p>
        </p:txBody>
      </p:sp>
    </p:spTree>
    <p:extLst>
      <p:ext uri="{BB962C8B-B14F-4D97-AF65-F5344CB8AC3E}">
        <p14:creationId xmlns:p14="http://schemas.microsoft.com/office/powerpoint/2010/main" val="154700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slides">
  <p:cSld name="Text slides">
    <p:spTree>
      <p:nvGrpSpPr>
        <p:cNvPr id="1" name="Shape 116"/>
        <p:cNvGrpSpPr/>
        <p:nvPr/>
      </p:nvGrpSpPr>
      <p:grpSpPr>
        <a:xfrm>
          <a:off x="0" y="0"/>
          <a:ext cx="0" cy="0"/>
          <a:chOff x="0" y="0"/>
          <a:chExt cx="0" cy="0"/>
        </a:xfrm>
      </p:grpSpPr>
      <p:sp>
        <p:nvSpPr>
          <p:cNvPr id="5" name="Shape 117">
            <a:extLst>
              <a:ext uri="{FF2B5EF4-FFF2-40B4-BE49-F238E27FC236}">
                <a16:creationId xmlns:a16="http://schemas.microsoft.com/office/drawing/2014/main" id="{053CA375-A9EC-6E4A-B42F-95303AEBC556}"/>
              </a:ext>
            </a:extLst>
          </p:cNvPr>
          <p:cNvSpPr txBox="1">
            <a:spLocks noChangeArrowheads="1"/>
          </p:cNvSpPr>
          <p:nvPr/>
        </p:nvSpPr>
        <p:spPr bwMode="auto">
          <a:xfrm>
            <a:off x="557213" y="388938"/>
            <a:ext cx="7083425" cy="493712"/>
          </a:xfrm>
          <a:prstGeom prst="rect">
            <a:avLst/>
          </a:prstGeom>
          <a:noFill/>
          <a:ln>
            <a:noFill/>
          </a:ln>
        </p:spPr>
        <p:txBody>
          <a:bodyPr lIns="91425" tIns="45700" rIns="91425" bIns="45700" anchor="b"/>
          <a:lstStyle>
            <a:lvl1pPr eaLnBrk="0" hangingPunct="0">
              <a:buClr>
                <a:srgbClr val="000000"/>
              </a:buClr>
              <a:buFont typeface="Arial" charset="0"/>
              <a:defRPr sz="1400">
                <a:solidFill>
                  <a:srgbClr val="000000"/>
                </a:solidFill>
                <a:latin typeface="Arial" charset="0"/>
                <a:ea typeface="ＭＳ Ｐゴシック" charset="0"/>
                <a:cs typeface="Arial" charset="0"/>
                <a:sym typeface="Arial" charset="0"/>
              </a:defRPr>
            </a:lvl1pPr>
            <a:lvl2pPr marL="742950" indent="-285750" eaLnBrk="0" hangingPunct="0">
              <a:buClr>
                <a:srgbClr val="000000"/>
              </a:buClr>
              <a:buFont typeface="Arial" charset="0"/>
              <a:defRPr sz="1400">
                <a:solidFill>
                  <a:srgbClr val="000000"/>
                </a:solidFill>
                <a:latin typeface="Arial" charset="0"/>
                <a:ea typeface="Arial" charset="0"/>
                <a:cs typeface="Arial" charset="0"/>
                <a:sym typeface="Arial" charset="0"/>
              </a:defRPr>
            </a:lvl2pPr>
            <a:lvl3pPr marL="11430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3pPr>
            <a:lvl4pPr marL="16002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4pPr>
            <a:lvl5pPr marL="20574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9pPr>
          </a:lstStyle>
          <a:p>
            <a:pPr eaLnBrk="1" hangingPunct="1">
              <a:defRPr/>
            </a:pPr>
            <a:r>
              <a:rPr lang="en-US" sz="2600" dirty="0">
                <a:solidFill>
                  <a:srgbClr val="151515"/>
                </a:solidFill>
                <a:latin typeface="Lora" charset="0"/>
                <a:cs typeface="Lora" charset="0"/>
                <a:sym typeface="Lora" charset="0"/>
              </a:rPr>
              <a:t> </a:t>
            </a:r>
            <a:endParaRPr lang="en-US" dirty="0"/>
          </a:p>
        </p:txBody>
      </p:sp>
      <p:sp>
        <p:nvSpPr>
          <p:cNvPr id="6" name="Shape 118">
            <a:extLst>
              <a:ext uri="{FF2B5EF4-FFF2-40B4-BE49-F238E27FC236}">
                <a16:creationId xmlns:a16="http://schemas.microsoft.com/office/drawing/2014/main" id="{053A9FBE-5120-BB47-9167-032CCA0AD6D7}"/>
              </a:ext>
            </a:extLst>
          </p:cNvPr>
          <p:cNvSpPr>
            <a:spLocks noChangeArrowheads="1"/>
          </p:cNvSpPr>
          <p:nvPr/>
        </p:nvSpPr>
        <p:spPr bwMode="auto">
          <a:xfrm>
            <a:off x="566738" y="763588"/>
            <a:ext cx="234950" cy="374650"/>
          </a:xfrm>
          <a:prstGeom prst="rect">
            <a:avLst/>
          </a:prstGeom>
          <a:noFill/>
          <a:ln>
            <a:noFill/>
          </a:ln>
        </p:spPr>
        <p:txBody>
          <a:bodyPr lIns="91425" tIns="45700" rIns="91425" bIns="45700"/>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rgbClr val="000000"/>
              </a:buClr>
              <a:buFont typeface="Arial" panose="020B0604020202020204" pitchFamily="34" charset="0"/>
              <a:buNone/>
              <a:defRPr/>
            </a:pPr>
            <a:r>
              <a:rPr lang="en-US" altLang="en-US" dirty="0">
                <a:latin typeface="Roboto Light" pitchFamily="2" charset="0"/>
                <a:cs typeface="Roboto Light" pitchFamily="2" charset="0"/>
                <a:sym typeface="Roboto Light" pitchFamily="2" charset="0"/>
              </a:rPr>
              <a:t> </a:t>
            </a:r>
            <a:endParaRPr lang="en-US" altLang="en-US" dirty="0"/>
          </a:p>
        </p:txBody>
      </p:sp>
      <p:cxnSp>
        <p:nvCxnSpPr>
          <p:cNvPr id="7" name="Shape 119">
            <a:extLst>
              <a:ext uri="{FF2B5EF4-FFF2-40B4-BE49-F238E27FC236}">
                <a16:creationId xmlns:a16="http://schemas.microsoft.com/office/drawing/2014/main" id="{BAEBFACA-3E2E-3B42-97C5-C736E28F0F37}"/>
              </a:ext>
            </a:extLst>
          </p:cNvPr>
          <p:cNvCxnSpPr>
            <a:cxnSpLocks noChangeShapeType="1"/>
          </p:cNvCxnSpPr>
          <p:nvPr/>
        </p:nvCxnSpPr>
        <p:spPr bwMode="auto">
          <a:xfrm>
            <a:off x="484188" y="1260475"/>
            <a:ext cx="404812" cy="0"/>
          </a:xfrm>
          <a:prstGeom prst="straightConnector1">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0" name="Shape 120"/>
          <p:cNvSpPr txBox="1">
            <a:spLocks noGrp="1"/>
          </p:cNvSpPr>
          <p:nvPr>
            <p:ph type="body" idx="1"/>
          </p:nvPr>
        </p:nvSpPr>
        <p:spPr>
          <a:xfrm>
            <a:off x="474133" y="388938"/>
            <a:ext cx="8221200" cy="749400"/>
          </a:xfrm>
          <a:prstGeom prst="rect">
            <a:avLst/>
          </a:prstGeom>
          <a:noFill/>
          <a:ln>
            <a:noFill/>
          </a:ln>
        </p:spPr>
        <p:txBody>
          <a:bodyPr spcFirstLastPara="1" lIns="91425" tIns="91425" rIns="91425" bIns="91425"/>
          <a:lstStyle>
            <a:lvl1pPr marL="457200" marR="0" lvl="0" indent="-228600" algn="l" rtl="0">
              <a:lnSpc>
                <a:spcPct val="100000"/>
              </a:lnSpc>
              <a:spcBef>
                <a:spcPts val="520"/>
              </a:spcBef>
              <a:spcAft>
                <a:spcPts val="0"/>
              </a:spcAft>
              <a:buClr>
                <a:schemeClr val="dk1"/>
              </a:buClr>
              <a:buSzPts val="2600"/>
              <a:buFont typeface="Arial"/>
              <a:buNone/>
              <a:defRPr sz="2600" b="0" i="0" u="none" strike="noStrike" cap="none">
                <a:solidFill>
                  <a:schemeClr val="dk1"/>
                </a:solidFill>
                <a:latin typeface="Lora"/>
                <a:ea typeface="Lora"/>
                <a:cs typeface="Lora"/>
                <a:sym typeface="Lor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2"/>
          </p:nvPr>
        </p:nvSpPr>
        <p:spPr>
          <a:xfrm>
            <a:off x="474133" y="815372"/>
            <a:ext cx="4147200" cy="455700"/>
          </a:xfrm>
          <a:prstGeom prst="rect">
            <a:avLst/>
          </a:prstGeom>
          <a:noFill/>
          <a:ln>
            <a:noFill/>
          </a:ln>
        </p:spPr>
        <p:txBody>
          <a:bodyPr spcFirstLastPara="1" lIns="91425" tIns="91425" rIns="91425" bIns="91425"/>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Roboto Light"/>
                <a:ea typeface="Roboto Light"/>
                <a:cs typeface="Roboto Light"/>
                <a:sym typeface="Roboto Light"/>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body" idx="3"/>
          </p:nvPr>
        </p:nvSpPr>
        <p:spPr>
          <a:xfrm>
            <a:off x="474133" y="1388533"/>
            <a:ext cx="8221200" cy="3030600"/>
          </a:xfrm>
          <a:prstGeom prst="rect">
            <a:avLst/>
          </a:prstGeom>
          <a:noFill/>
          <a:ln>
            <a:noFill/>
          </a:ln>
        </p:spPr>
        <p:txBody>
          <a:bodyPr spcFirstLastPara="1" lIns="91425" tIns="91425" rIns="91425" bIns="91425"/>
          <a:lstStyle>
            <a:lvl1pPr marL="457200" marR="0" lvl="0"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2pPr>
            <a:lvl3pPr marL="1371600" marR="0" lvl="2" indent="-317500" algn="l" rtl="0">
              <a:lnSpc>
                <a:spcPct val="100000"/>
              </a:lnSpc>
              <a:spcBef>
                <a:spcPts val="280"/>
              </a:spcBef>
              <a:spcAft>
                <a:spcPts val="0"/>
              </a:spcAft>
              <a:buClr>
                <a:schemeClr val="dk1"/>
              </a:buClr>
              <a:buSzPts val="1400"/>
              <a:buFont typeface="Courier New"/>
              <a:buChar char="o"/>
              <a:defRPr sz="1400" b="0" i="0" u="none" strike="noStrike" cap="none">
                <a:solidFill>
                  <a:schemeClr val="dk1"/>
                </a:solidFill>
                <a:latin typeface="Roboto Light"/>
                <a:ea typeface="Roboto Light"/>
                <a:cs typeface="Roboto Light"/>
                <a:sym typeface="Roboto Light"/>
              </a:defRPr>
            </a:lvl3pPr>
            <a:lvl4pPr marL="1828800" marR="0" lvl="3" indent="-317500" algn="l" rtl="0">
              <a:lnSpc>
                <a:spcPct val="100000"/>
              </a:lnSpc>
              <a:spcBef>
                <a:spcPts val="280"/>
              </a:spcBef>
              <a:spcAft>
                <a:spcPts val="0"/>
              </a:spcAft>
              <a:buClr>
                <a:schemeClr val="dk1"/>
              </a:buClr>
              <a:buSzPts val="1400"/>
              <a:buFont typeface="Noto Sans Symbols"/>
              <a:buChar char="▪"/>
              <a:defRPr sz="1400" b="0" i="0" u="none" strike="noStrike" cap="none">
                <a:solidFill>
                  <a:schemeClr val="dk1"/>
                </a:solidFill>
                <a:latin typeface="Roboto Light"/>
                <a:ea typeface="Roboto Light"/>
                <a:cs typeface="Roboto Light"/>
                <a:sym typeface="Roboto Ligh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14785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6B9F1-7B11-DE44-9008-C622F51A003D}"/>
              </a:ext>
            </a:extLst>
          </p:cNvPr>
          <p:cNvSpPr>
            <a:spLocks noGrp="1"/>
          </p:cNvSpPr>
          <p:nvPr>
            <p:ph type="dt" sz="half" idx="10"/>
          </p:nvPr>
        </p:nvSpPr>
        <p:spPr>
          <a:xfrm>
            <a:off x="0" y="0"/>
            <a:ext cx="0" cy="0"/>
          </a:xfrm>
        </p:spPr>
        <p:txBody>
          <a:bodyPr/>
          <a:lstStyle>
            <a:lvl1pPr>
              <a:defRPr/>
            </a:lvl1pPr>
          </a:lstStyle>
          <a:p>
            <a:pPr>
              <a:defRPr/>
            </a:pPr>
            <a:fld id="{D1EA2209-D5B8-DE4B-84D1-9B9F63519211}" type="datetimeFigureOut">
              <a:rPr lang="en-US"/>
              <a:pPr>
                <a:defRPr/>
              </a:pPr>
              <a:t>10/4/2021</a:t>
            </a:fld>
            <a:endParaRPr lang="en-US" dirty="0"/>
          </a:p>
        </p:txBody>
      </p:sp>
      <p:sp>
        <p:nvSpPr>
          <p:cNvPr id="3" name="Footer Placeholder 2">
            <a:extLst>
              <a:ext uri="{FF2B5EF4-FFF2-40B4-BE49-F238E27FC236}">
                <a16:creationId xmlns:a16="http://schemas.microsoft.com/office/drawing/2014/main" id="{77154C4E-553A-434D-9A07-9CEF15F053E1}"/>
              </a:ext>
            </a:extLst>
          </p:cNvPr>
          <p:cNvSpPr>
            <a:spLocks noGrp="1"/>
          </p:cNvSpPr>
          <p:nvPr>
            <p:ph type="ftr" sz="quarter" idx="11"/>
          </p:nvPr>
        </p:nvSpPr>
        <p:spPr>
          <a:xfrm>
            <a:off x="0" y="0"/>
            <a:ext cx="0" cy="0"/>
          </a:xfrm>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69D047B6-9602-CC42-94D0-4EDF1A41840B}"/>
              </a:ext>
            </a:extLst>
          </p:cNvPr>
          <p:cNvSpPr>
            <a:spLocks noGrp="1"/>
          </p:cNvSpPr>
          <p:nvPr>
            <p:ph type="sldNum" sz="quarter" idx="12"/>
          </p:nvPr>
        </p:nvSpPr>
        <p:spPr/>
        <p:txBody>
          <a:bodyPr/>
          <a:lstStyle>
            <a:lvl1pPr>
              <a:defRPr/>
            </a:lvl1pPr>
          </a:lstStyle>
          <a:p>
            <a:pPr>
              <a:defRPr/>
            </a:pPr>
            <a:fld id="{FF5EE166-2851-E148-803D-E91D3E2B8DCA}" type="slidenum">
              <a:rPr lang="en-US" altLang="en-US"/>
              <a:pPr>
                <a:defRPr/>
              </a:pPr>
              <a:t>‹#›</a:t>
            </a:fld>
            <a:endParaRPr lang="en-US" altLang="en-US" dirty="0"/>
          </a:p>
        </p:txBody>
      </p:sp>
    </p:spTree>
    <p:extLst>
      <p:ext uri="{BB962C8B-B14F-4D97-AF65-F5344CB8AC3E}">
        <p14:creationId xmlns:p14="http://schemas.microsoft.com/office/powerpoint/2010/main" val="1592131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4"/>
        <p:cNvGrpSpPr/>
        <p:nvPr/>
      </p:nvGrpSpPr>
      <p:grpSpPr>
        <a:xfrm>
          <a:off x="0" y="0"/>
          <a:ext cx="0" cy="0"/>
          <a:chOff x="0" y="0"/>
          <a:chExt cx="0" cy="0"/>
        </a:xfrm>
      </p:grpSpPr>
      <p:sp>
        <p:nvSpPr>
          <p:cNvPr id="3" name="Shape 15">
            <a:extLst>
              <a:ext uri="{FF2B5EF4-FFF2-40B4-BE49-F238E27FC236}">
                <a16:creationId xmlns:a16="http://schemas.microsoft.com/office/drawing/2014/main" id="{A879E37E-6196-7448-99CB-D40BC5DA5191}"/>
              </a:ext>
            </a:extLst>
          </p:cNvPr>
          <p:cNvSpPr>
            <a:spLocks noChangeArrowheads="1"/>
          </p:cNvSpPr>
          <p:nvPr/>
        </p:nvSpPr>
        <p:spPr bwMode="auto">
          <a:xfrm flipH="1">
            <a:off x="0" y="0"/>
            <a:ext cx="9144000" cy="5143500"/>
          </a:xfrm>
          <a:prstGeom prst="rect">
            <a:avLst/>
          </a:prstGeom>
          <a:gradFill rotWithShape="0">
            <a:gsLst>
              <a:gs pos="0">
                <a:srgbClr val="009BDB"/>
              </a:gs>
              <a:gs pos="89999">
                <a:srgbClr val="3AAFA9"/>
              </a:gs>
              <a:gs pos="100000">
                <a:srgbClr val="3AAFA9"/>
              </a:gs>
            </a:gsLst>
            <a:lin ang="17940000"/>
          </a:gradFill>
          <a:ln>
            <a:noFill/>
          </a:ln>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 name="Shape 16">
            <a:extLst>
              <a:ext uri="{FF2B5EF4-FFF2-40B4-BE49-F238E27FC236}">
                <a16:creationId xmlns:a16="http://schemas.microsoft.com/office/drawing/2014/main" id="{55731896-EDD9-D340-91F8-D2E73C5C9432}"/>
              </a:ext>
            </a:extLst>
          </p:cNvPr>
          <p:cNvSpPr>
            <a:spLocks noChangeArrowheads="1"/>
          </p:cNvSpPr>
          <p:nvPr/>
        </p:nvSpPr>
        <p:spPr bwMode="auto">
          <a:xfrm>
            <a:off x="274638" y="274638"/>
            <a:ext cx="8594725" cy="4598987"/>
          </a:xfrm>
          <a:prstGeom prst="rect">
            <a:avLst/>
          </a:prstGeom>
          <a:noFill/>
          <a:ln w="69850">
            <a:solidFill>
              <a:srgbClr val="FFFFFF"/>
            </a:solidFill>
            <a:miter lim="800000"/>
            <a:headEnd type="none" w="sm" len="sm"/>
            <a:tailEnd type="none" w="sm" len="sm"/>
          </a:ln>
        </p:spPr>
        <p:txBody>
          <a:bodyPr lIns="91425" tIns="45700" rIns="91425" bIns="457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1800"/>
              <a:buFont typeface="Calibri" panose="020F0502020204030204" pitchFamily="34" charset="0"/>
              <a:buNone/>
              <a:defRPr/>
            </a:pPr>
            <a:endParaRPr lang="en-US" altLang="en-US" sz="1800" dirty="0">
              <a:solidFill>
                <a:srgbClr val="FFFFFF"/>
              </a:solidFill>
            </a:endParaRPr>
          </a:p>
        </p:txBody>
      </p:sp>
      <p:sp>
        <p:nvSpPr>
          <p:cNvPr id="5" name="Shape 18">
            <a:extLst>
              <a:ext uri="{FF2B5EF4-FFF2-40B4-BE49-F238E27FC236}">
                <a16:creationId xmlns:a16="http://schemas.microsoft.com/office/drawing/2014/main" id="{CE77F9C9-C6E5-4542-8903-1AE90672634C}"/>
              </a:ext>
            </a:extLst>
          </p:cNvPr>
          <p:cNvSpPr>
            <a:spLocks noChangeArrowheads="1"/>
          </p:cNvSpPr>
          <p:nvPr/>
        </p:nvSpPr>
        <p:spPr bwMode="auto">
          <a:xfrm>
            <a:off x="225425" y="4903788"/>
            <a:ext cx="4510088" cy="200025"/>
          </a:xfrm>
          <a:prstGeom prst="rect">
            <a:avLst/>
          </a:prstGeom>
          <a:noFill/>
          <a:ln>
            <a:noFill/>
          </a:ln>
        </p:spPr>
        <p:txBody>
          <a:bodyPr lIns="0" tIns="45700" rIns="91425" bIns="457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700"/>
              <a:buFont typeface="Roboto Light" panose="02000000000000000000" pitchFamily="2" charset="0"/>
              <a:buNone/>
              <a:defRPr/>
            </a:pPr>
            <a:r>
              <a:rPr lang="en-US" altLang="en-US" sz="700" dirty="0">
                <a:solidFill>
                  <a:srgbClr val="FFFFFF"/>
                </a:solidFill>
                <a:latin typeface="Roboto Light" panose="02000000000000000000" pitchFamily="2" charset="0"/>
                <a:sym typeface="Roboto Light" panose="02000000000000000000" pitchFamily="2" charset="0"/>
              </a:rPr>
              <a:t>Confidential and proprietary – restricted. Solely for authorized persons having a need to know.</a:t>
            </a:r>
          </a:p>
        </p:txBody>
      </p:sp>
      <p:pic>
        <p:nvPicPr>
          <p:cNvPr id="6" name="Shape 19" descr="premera-white.png">
            <a:extLst>
              <a:ext uri="{FF2B5EF4-FFF2-40B4-BE49-F238E27FC236}">
                <a16:creationId xmlns:a16="http://schemas.microsoft.com/office/drawing/2014/main" id="{ACFEBE42-1314-774B-9139-0306CB582C7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638" y="4508500"/>
            <a:ext cx="1163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22">
            <a:extLst>
              <a:ext uri="{FF2B5EF4-FFF2-40B4-BE49-F238E27FC236}">
                <a16:creationId xmlns:a16="http://schemas.microsoft.com/office/drawing/2014/main" id="{E8C91907-23FA-1B4C-8079-9C66601D6997}"/>
              </a:ext>
            </a:extLst>
          </p:cNvPr>
          <p:cNvSpPr txBox="1">
            <a:spLocks noChangeArrowheads="1"/>
          </p:cNvSpPr>
          <p:nvPr/>
        </p:nvSpPr>
        <p:spPr bwMode="auto">
          <a:xfrm>
            <a:off x="7397750" y="4903788"/>
            <a:ext cx="1506538" cy="200025"/>
          </a:xfrm>
          <a:prstGeom prst="rect">
            <a:avLst/>
          </a:prstGeom>
          <a:noFill/>
          <a:ln>
            <a:noFill/>
          </a:ln>
        </p:spPr>
        <p:txBody>
          <a:bodyPr lIns="91425" tIns="45700" rIns="0" bIns="457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FFFFFF"/>
              </a:buClr>
              <a:buSzPts val="700"/>
              <a:buFont typeface="Roboto Light" panose="02000000000000000000" pitchFamily="2" charset="0"/>
              <a:buNone/>
              <a:defRPr/>
            </a:pPr>
            <a:r>
              <a:rPr lang="en-US" altLang="en-US" sz="700" dirty="0">
                <a:solidFill>
                  <a:srgbClr val="FFFFFF"/>
                </a:solidFill>
                <a:latin typeface="Roboto Light" panose="02000000000000000000" pitchFamily="2" charset="0"/>
                <a:sym typeface="Roboto Light" panose="02000000000000000000" pitchFamily="2" charset="0"/>
              </a:rPr>
              <a:t>© 2019 Premera </a:t>
            </a:r>
            <a:endParaRPr lang="en-US" altLang="en-US" sz="700" dirty="0">
              <a:latin typeface="Calibri" panose="020F0502020204030204" pitchFamily="34" charset="0"/>
              <a:cs typeface="Calibri" panose="020F0502020204030204" pitchFamily="34" charset="0"/>
              <a:sym typeface="Calibri" panose="020F0502020204030204" pitchFamily="34" charset="0"/>
            </a:endParaRPr>
          </a:p>
        </p:txBody>
      </p:sp>
      <p:sp>
        <p:nvSpPr>
          <p:cNvPr id="20" name="Shape 20"/>
          <p:cNvSpPr txBox="1">
            <a:spLocks noGrp="1"/>
          </p:cNvSpPr>
          <p:nvPr>
            <p:ph type="body" idx="1"/>
          </p:nvPr>
        </p:nvSpPr>
        <p:spPr>
          <a:xfrm>
            <a:off x="317501" y="1702350"/>
            <a:ext cx="8509000" cy="1323975"/>
          </a:xfrm>
          <a:prstGeom prst="rect">
            <a:avLst/>
          </a:prstGeom>
          <a:noFill/>
          <a:ln>
            <a:noFill/>
          </a:ln>
        </p:spPr>
        <p:txBody>
          <a:bodyPr spcFirstLastPara="1" lIns="91425" tIns="91425" rIns="91425" bIns="91425"/>
          <a:lstStyle>
            <a:lvl1pPr marL="457200" marR="0" lvl="0" indent="-228600" algn="ctr" rtl="0">
              <a:lnSpc>
                <a:spcPct val="100000"/>
              </a:lnSpc>
              <a:spcBef>
                <a:spcPts val="800"/>
              </a:spcBef>
              <a:spcAft>
                <a:spcPts val="0"/>
              </a:spcAft>
              <a:buClr>
                <a:srgbClr val="FFFFFF"/>
              </a:buClr>
              <a:buSzPts val="4000"/>
              <a:buFont typeface="Arial"/>
              <a:buNone/>
              <a:defRPr sz="4000" b="0" i="0" u="none" strike="noStrike" cap="none">
                <a:solidFill>
                  <a:srgbClr val="FFFFFF"/>
                </a:solidFill>
                <a:latin typeface="Lora"/>
                <a:ea typeface="Lora"/>
                <a:cs typeface="Lora"/>
                <a:sym typeface="Lor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3624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92253F-D583-0243-96DE-C9266D151A41}"/>
              </a:ext>
            </a:extLst>
          </p:cNvPr>
          <p:cNvSpPr>
            <a:spLocks noGrp="1"/>
          </p:cNvSpPr>
          <p:nvPr>
            <p:ph type="dt" sz="half" idx="10"/>
          </p:nvPr>
        </p:nvSpPr>
        <p:spPr/>
        <p:txBody>
          <a:bodyPr/>
          <a:lstStyle>
            <a:lvl1pPr>
              <a:defRPr/>
            </a:lvl1pPr>
          </a:lstStyle>
          <a:p>
            <a:pPr>
              <a:defRPr/>
            </a:pPr>
            <a:fld id="{F5C30961-9E95-4748-AE0C-57001C224B01}" type="datetime1">
              <a:rPr lang="en-US"/>
              <a:pPr>
                <a:defRPr/>
              </a:pPr>
              <a:t>10/4/2021</a:t>
            </a:fld>
            <a:endParaRPr lang="en-US" dirty="0"/>
          </a:p>
        </p:txBody>
      </p:sp>
      <p:sp>
        <p:nvSpPr>
          <p:cNvPr id="5" name="Footer Placeholder 4">
            <a:extLst>
              <a:ext uri="{FF2B5EF4-FFF2-40B4-BE49-F238E27FC236}">
                <a16:creationId xmlns:a16="http://schemas.microsoft.com/office/drawing/2014/main" id="{5FD71A4A-02E5-F24B-A9A0-9720F788EC0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D05D7E4-C39B-9342-A995-37B59DFDE5A7}"/>
              </a:ext>
            </a:extLst>
          </p:cNvPr>
          <p:cNvSpPr>
            <a:spLocks noGrp="1"/>
          </p:cNvSpPr>
          <p:nvPr>
            <p:ph type="sldNum" sz="quarter" idx="12"/>
          </p:nvPr>
        </p:nvSpPr>
        <p:spPr/>
        <p:txBody>
          <a:bodyPr/>
          <a:lstStyle>
            <a:lvl1pPr>
              <a:defRPr/>
            </a:lvl1pPr>
          </a:lstStyle>
          <a:p>
            <a:pPr>
              <a:defRPr/>
            </a:pPr>
            <a:fld id="{39864A8A-E53B-E145-8CDE-2D87B687D4FF}" type="slidenum">
              <a:rPr lang="en-US" altLang="en-US"/>
              <a:pPr>
                <a:defRPr/>
              </a:pPr>
              <a:t>‹#›</a:t>
            </a:fld>
            <a:endParaRPr lang="en-US" altLang="en-US" dirty="0"/>
          </a:p>
        </p:txBody>
      </p:sp>
    </p:spTree>
    <p:extLst>
      <p:ext uri="{BB962C8B-B14F-4D97-AF65-F5344CB8AC3E}">
        <p14:creationId xmlns:p14="http://schemas.microsoft.com/office/powerpoint/2010/main" val="361777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ED8C0D2-9E43-F64F-BE5C-438C66F60869}"/>
              </a:ext>
            </a:extLst>
          </p:cNvPr>
          <p:cNvSpPr>
            <a:spLocks noGrp="1"/>
          </p:cNvSpPr>
          <p:nvPr>
            <p:ph type="dt" sz="half" idx="10"/>
          </p:nvPr>
        </p:nvSpPr>
        <p:spPr/>
        <p:txBody>
          <a:bodyPr/>
          <a:lstStyle>
            <a:lvl1pPr>
              <a:defRPr/>
            </a:lvl1pPr>
          </a:lstStyle>
          <a:p>
            <a:pPr>
              <a:defRPr/>
            </a:pPr>
            <a:fld id="{4E4D222C-887B-964A-9A5E-AB7BEE2576AF}" type="datetime1">
              <a:rPr lang="en-US"/>
              <a:pPr>
                <a:defRPr/>
              </a:pPr>
              <a:t>10/4/2021</a:t>
            </a:fld>
            <a:endParaRPr lang="en-US" dirty="0"/>
          </a:p>
        </p:txBody>
      </p:sp>
      <p:sp>
        <p:nvSpPr>
          <p:cNvPr id="6" name="Footer Placeholder 4">
            <a:extLst>
              <a:ext uri="{FF2B5EF4-FFF2-40B4-BE49-F238E27FC236}">
                <a16:creationId xmlns:a16="http://schemas.microsoft.com/office/drawing/2014/main" id="{D4C53151-8017-6249-AC06-AE26E93DFEF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5681157-1BF9-5B4D-93BB-0AAB0EC987F8}"/>
              </a:ext>
            </a:extLst>
          </p:cNvPr>
          <p:cNvSpPr>
            <a:spLocks noGrp="1"/>
          </p:cNvSpPr>
          <p:nvPr>
            <p:ph type="sldNum" sz="quarter" idx="12"/>
          </p:nvPr>
        </p:nvSpPr>
        <p:spPr/>
        <p:txBody>
          <a:bodyPr/>
          <a:lstStyle>
            <a:lvl1pPr>
              <a:defRPr/>
            </a:lvl1pPr>
          </a:lstStyle>
          <a:p>
            <a:pPr>
              <a:defRPr/>
            </a:pPr>
            <a:fld id="{BD038E6E-85E6-D74E-9A42-77811C4C20C4}" type="slidenum">
              <a:rPr lang="en-US" altLang="en-US"/>
              <a:pPr>
                <a:defRPr/>
              </a:pPr>
              <a:t>‹#›</a:t>
            </a:fld>
            <a:endParaRPr lang="en-US" altLang="en-US" dirty="0"/>
          </a:p>
        </p:txBody>
      </p:sp>
    </p:spTree>
    <p:extLst>
      <p:ext uri="{BB962C8B-B14F-4D97-AF65-F5344CB8AC3E}">
        <p14:creationId xmlns:p14="http://schemas.microsoft.com/office/powerpoint/2010/main" val="389408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53BA6A1-62C9-2746-84BA-0E7646C686FE}"/>
              </a:ext>
            </a:extLst>
          </p:cNvPr>
          <p:cNvSpPr>
            <a:spLocks noGrp="1"/>
          </p:cNvSpPr>
          <p:nvPr>
            <p:ph type="dt" sz="half" idx="10"/>
          </p:nvPr>
        </p:nvSpPr>
        <p:spPr/>
        <p:txBody>
          <a:bodyPr/>
          <a:lstStyle>
            <a:lvl1pPr>
              <a:defRPr/>
            </a:lvl1pPr>
          </a:lstStyle>
          <a:p>
            <a:pPr>
              <a:defRPr/>
            </a:pPr>
            <a:fld id="{A18BF6C0-3248-F847-800D-6411CFCFD3FC}" type="datetime1">
              <a:rPr lang="en-US"/>
              <a:pPr>
                <a:defRPr/>
              </a:pPr>
              <a:t>10/4/2021</a:t>
            </a:fld>
            <a:endParaRPr lang="en-US" dirty="0"/>
          </a:p>
        </p:txBody>
      </p:sp>
      <p:sp>
        <p:nvSpPr>
          <p:cNvPr id="8" name="Footer Placeholder 4">
            <a:extLst>
              <a:ext uri="{FF2B5EF4-FFF2-40B4-BE49-F238E27FC236}">
                <a16:creationId xmlns:a16="http://schemas.microsoft.com/office/drawing/2014/main" id="{3699AD0E-8E5F-484D-8173-0A08F825F50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EB77C75D-4327-5848-B51B-088412087DD0}"/>
              </a:ext>
            </a:extLst>
          </p:cNvPr>
          <p:cNvSpPr>
            <a:spLocks noGrp="1"/>
          </p:cNvSpPr>
          <p:nvPr>
            <p:ph type="sldNum" sz="quarter" idx="12"/>
          </p:nvPr>
        </p:nvSpPr>
        <p:spPr/>
        <p:txBody>
          <a:bodyPr/>
          <a:lstStyle>
            <a:lvl1pPr>
              <a:defRPr/>
            </a:lvl1pPr>
          </a:lstStyle>
          <a:p>
            <a:pPr>
              <a:defRPr/>
            </a:pPr>
            <a:fld id="{4F63F544-547A-E342-AA5D-DA83E13EB30E}" type="slidenum">
              <a:rPr lang="en-US" altLang="en-US"/>
              <a:pPr>
                <a:defRPr/>
              </a:pPr>
              <a:t>‹#›</a:t>
            </a:fld>
            <a:endParaRPr lang="en-US" altLang="en-US" dirty="0"/>
          </a:p>
        </p:txBody>
      </p:sp>
    </p:spTree>
    <p:extLst>
      <p:ext uri="{BB962C8B-B14F-4D97-AF65-F5344CB8AC3E}">
        <p14:creationId xmlns:p14="http://schemas.microsoft.com/office/powerpoint/2010/main" val="112573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5FD540-BDF2-CF4A-B2A8-7B5CABC89104}"/>
              </a:ext>
            </a:extLst>
          </p:cNvPr>
          <p:cNvSpPr>
            <a:spLocks noGrp="1"/>
          </p:cNvSpPr>
          <p:nvPr>
            <p:ph type="dt" sz="half" idx="10"/>
          </p:nvPr>
        </p:nvSpPr>
        <p:spPr/>
        <p:txBody>
          <a:bodyPr/>
          <a:lstStyle>
            <a:lvl1pPr>
              <a:defRPr/>
            </a:lvl1pPr>
          </a:lstStyle>
          <a:p>
            <a:pPr>
              <a:defRPr/>
            </a:pPr>
            <a:fld id="{E2CCBFCB-817E-A449-A2DA-4677E899EA30}" type="datetime1">
              <a:rPr lang="en-US"/>
              <a:pPr>
                <a:defRPr/>
              </a:pPr>
              <a:t>10/4/2021</a:t>
            </a:fld>
            <a:endParaRPr lang="en-US" dirty="0"/>
          </a:p>
        </p:txBody>
      </p:sp>
      <p:sp>
        <p:nvSpPr>
          <p:cNvPr id="4" name="Footer Placeholder 4">
            <a:extLst>
              <a:ext uri="{FF2B5EF4-FFF2-40B4-BE49-F238E27FC236}">
                <a16:creationId xmlns:a16="http://schemas.microsoft.com/office/drawing/2014/main" id="{E90069FC-CF87-1047-91F7-64DFA4CF4508}"/>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27C579D1-4B11-9E40-9D00-FC55380BA75C}"/>
              </a:ext>
            </a:extLst>
          </p:cNvPr>
          <p:cNvSpPr>
            <a:spLocks noGrp="1"/>
          </p:cNvSpPr>
          <p:nvPr>
            <p:ph type="sldNum" sz="quarter" idx="12"/>
          </p:nvPr>
        </p:nvSpPr>
        <p:spPr/>
        <p:txBody>
          <a:bodyPr/>
          <a:lstStyle>
            <a:lvl1pPr>
              <a:defRPr/>
            </a:lvl1pPr>
          </a:lstStyle>
          <a:p>
            <a:pPr>
              <a:defRPr/>
            </a:pPr>
            <a:fld id="{D41E533B-667C-C84A-8581-A444E62CB291}" type="slidenum">
              <a:rPr lang="en-US" altLang="en-US"/>
              <a:pPr>
                <a:defRPr/>
              </a:pPr>
              <a:t>‹#›</a:t>
            </a:fld>
            <a:endParaRPr lang="en-US" altLang="en-US" dirty="0"/>
          </a:p>
        </p:txBody>
      </p:sp>
    </p:spTree>
    <p:extLst>
      <p:ext uri="{BB962C8B-B14F-4D97-AF65-F5344CB8AC3E}">
        <p14:creationId xmlns:p14="http://schemas.microsoft.com/office/powerpoint/2010/main" val="215987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3C27A4-DFBF-F945-8DA5-FAAFFF457CA4}"/>
              </a:ext>
            </a:extLst>
          </p:cNvPr>
          <p:cNvSpPr>
            <a:spLocks noGrp="1"/>
          </p:cNvSpPr>
          <p:nvPr>
            <p:ph type="dt" sz="half" idx="10"/>
          </p:nvPr>
        </p:nvSpPr>
        <p:spPr/>
        <p:txBody>
          <a:bodyPr/>
          <a:lstStyle>
            <a:lvl1pPr>
              <a:defRPr/>
            </a:lvl1pPr>
          </a:lstStyle>
          <a:p>
            <a:pPr>
              <a:defRPr/>
            </a:pPr>
            <a:fld id="{16AE46D0-A4DC-734B-BF07-42C4F3A63387}" type="datetime1">
              <a:rPr lang="en-US"/>
              <a:pPr>
                <a:defRPr/>
              </a:pPr>
              <a:t>10/4/2021</a:t>
            </a:fld>
            <a:endParaRPr lang="en-US" dirty="0"/>
          </a:p>
        </p:txBody>
      </p:sp>
      <p:sp>
        <p:nvSpPr>
          <p:cNvPr id="3" name="Footer Placeholder 4">
            <a:extLst>
              <a:ext uri="{FF2B5EF4-FFF2-40B4-BE49-F238E27FC236}">
                <a16:creationId xmlns:a16="http://schemas.microsoft.com/office/drawing/2014/main" id="{DF4BFA89-95A4-454F-AAA2-ACF1B2E7982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1B2541FB-1D10-4745-9B58-1C93161DC2BA}"/>
              </a:ext>
            </a:extLst>
          </p:cNvPr>
          <p:cNvSpPr>
            <a:spLocks noGrp="1"/>
          </p:cNvSpPr>
          <p:nvPr>
            <p:ph type="sldNum" sz="quarter" idx="12"/>
          </p:nvPr>
        </p:nvSpPr>
        <p:spPr/>
        <p:txBody>
          <a:bodyPr/>
          <a:lstStyle>
            <a:lvl1pPr>
              <a:defRPr/>
            </a:lvl1pPr>
          </a:lstStyle>
          <a:p>
            <a:pPr>
              <a:defRPr/>
            </a:pPr>
            <a:fld id="{FCB13B58-3D0F-7641-857A-EBA71D148F6C}" type="slidenum">
              <a:rPr lang="en-US" altLang="en-US"/>
              <a:pPr>
                <a:defRPr/>
              </a:pPr>
              <a:t>‹#›</a:t>
            </a:fld>
            <a:endParaRPr lang="en-US" altLang="en-US" dirty="0"/>
          </a:p>
        </p:txBody>
      </p:sp>
    </p:spTree>
    <p:extLst>
      <p:ext uri="{BB962C8B-B14F-4D97-AF65-F5344CB8AC3E}">
        <p14:creationId xmlns:p14="http://schemas.microsoft.com/office/powerpoint/2010/main" val="208122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AB359AC-A8C9-8045-A8E9-C196CD182825}"/>
              </a:ext>
            </a:extLst>
          </p:cNvPr>
          <p:cNvSpPr>
            <a:spLocks noGrp="1"/>
          </p:cNvSpPr>
          <p:nvPr>
            <p:ph type="dt" sz="half" idx="10"/>
          </p:nvPr>
        </p:nvSpPr>
        <p:spPr/>
        <p:txBody>
          <a:bodyPr/>
          <a:lstStyle>
            <a:lvl1pPr>
              <a:defRPr/>
            </a:lvl1pPr>
          </a:lstStyle>
          <a:p>
            <a:pPr>
              <a:defRPr/>
            </a:pPr>
            <a:fld id="{60011A11-D8C7-AD45-A9AC-23F465CB3908}" type="datetime1">
              <a:rPr lang="en-US"/>
              <a:pPr>
                <a:defRPr/>
              </a:pPr>
              <a:t>10/4/2021</a:t>
            </a:fld>
            <a:endParaRPr lang="en-US" dirty="0"/>
          </a:p>
        </p:txBody>
      </p:sp>
      <p:sp>
        <p:nvSpPr>
          <p:cNvPr id="6" name="Footer Placeholder 4">
            <a:extLst>
              <a:ext uri="{FF2B5EF4-FFF2-40B4-BE49-F238E27FC236}">
                <a16:creationId xmlns:a16="http://schemas.microsoft.com/office/drawing/2014/main" id="{56E8C3F8-8497-EC4F-BF04-68421871F4E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3607B34-2C9C-8F4D-8D2B-63E07364A160}"/>
              </a:ext>
            </a:extLst>
          </p:cNvPr>
          <p:cNvSpPr>
            <a:spLocks noGrp="1"/>
          </p:cNvSpPr>
          <p:nvPr>
            <p:ph type="sldNum" sz="quarter" idx="12"/>
          </p:nvPr>
        </p:nvSpPr>
        <p:spPr/>
        <p:txBody>
          <a:bodyPr/>
          <a:lstStyle>
            <a:lvl1pPr>
              <a:defRPr/>
            </a:lvl1pPr>
          </a:lstStyle>
          <a:p>
            <a:pPr>
              <a:defRPr/>
            </a:pPr>
            <a:fld id="{2279EE2C-20E4-D445-AABF-815736FC88F0}" type="slidenum">
              <a:rPr lang="en-US" altLang="en-US"/>
              <a:pPr>
                <a:defRPr/>
              </a:pPr>
              <a:t>‹#›</a:t>
            </a:fld>
            <a:endParaRPr lang="en-US" altLang="en-US" dirty="0"/>
          </a:p>
        </p:txBody>
      </p:sp>
    </p:spTree>
    <p:extLst>
      <p:ext uri="{BB962C8B-B14F-4D97-AF65-F5344CB8AC3E}">
        <p14:creationId xmlns:p14="http://schemas.microsoft.com/office/powerpoint/2010/main" val="307250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DFB8630-A05C-EC4B-B9F5-C24CCF113EAA}"/>
              </a:ext>
            </a:extLst>
          </p:cNvPr>
          <p:cNvSpPr>
            <a:spLocks noGrp="1"/>
          </p:cNvSpPr>
          <p:nvPr>
            <p:ph type="dt" sz="half" idx="10"/>
          </p:nvPr>
        </p:nvSpPr>
        <p:spPr/>
        <p:txBody>
          <a:bodyPr/>
          <a:lstStyle>
            <a:lvl1pPr>
              <a:defRPr/>
            </a:lvl1pPr>
          </a:lstStyle>
          <a:p>
            <a:pPr>
              <a:defRPr/>
            </a:pPr>
            <a:fld id="{2372D50F-8248-2048-A90B-185FEAB4E1F0}" type="datetime1">
              <a:rPr lang="en-US"/>
              <a:pPr>
                <a:defRPr/>
              </a:pPr>
              <a:t>10/4/2021</a:t>
            </a:fld>
            <a:endParaRPr lang="en-US" dirty="0"/>
          </a:p>
        </p:txBody>
      </p:sp>
      <p:sp>
        <p:nvSpPr>
          <p:cNvPr id="6" name="Footer Placeholder 4">
            <a:extLst>
              <a:ext uri="{FF2B5EF4-FFF2-40B4-BE49-F238E27FC236}">
                <a16:creationId xmlns:a16="http://schemas.microsoft.com/office/drawing/2014/main" id="{1AEB0F62-16F0-8746-8D1D-0C002B505517}"/>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15C19DF-7532-5445-9C8C-04CCDC3A9E84}"/>
              </a:ext>
            </a:extLst>
          </p:cNvPr>
          <p:cNvSpPr>
            <a:spLocks noGrp="1"/>
          </p:cNvSpPr>
          <p:nvPr>
            <p:ph type="sldNum" sz="quarter" idx="12"/>
          </p:nvPr>
        </p:nvSpPr>
        <p:spPr/>
        <p:txBody>
          <a:bodyPr/>
          <a:lstStyle>
            <a:lvl1pPr>
              <a:defRPr/>
            </a:lvl1pPr>
          </a:lstStyle>
          <a:p>
            <a:pPr>
              <a:defRPr/>
            </a:pPr>
            <a:fld id="{60151A77-91D1-AF46-BEBE-ACC7B95F11D6}" type="slidenum">
              <a:rPr lang="en-US" altLang="en-US"/>
              <a:pPr>
                <a:defRPr/>
              </a:pPr>
              <a:t>‹#›</a:t>
            </a:fld>
            <a:endParaRPr lang="en-US" altLang="en-US" dirty="0"/>
          </a:p>
        </p:txBody>
      </p:sp>
    </p:spTree>
    <p:extLst>
      <p:ext uri="{BB962C8B-B14F-4D97-AF65-F5344CB8AC3E}">
        <p14:creationId xmlns:p14="http://schemas.microsoft.com/office/powerpoint/2010/main" val="263943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0F7EAAE-33DA-9745-AB16-AAAFCE3F775C}"/>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F6028D7-C773-8548-BE5C-6C5F6DBAE85B}"/>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C0C5AC4-101A-1A4B-8FE2-C44B5873D61D}"/>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903CB4D-E32F-704A-86AC-B807792B3458}" type="datetime1">
              <a:rPr lang="en-US"/>
              <a:pPr>
                <a:defRPr/>
              </a:pPr>
              <a:t>10/4/2021</a:t>
            </a:fld>
            <a:endParaRPr lang="en-US" dirty="0"/>
          </a:p>
        </p:txBody>
      </p:sp>
      <p:sp>
        <p:nvSpPr>
          <p:cNvPr id="5" name="Footer Placeholder 4">
            <a:extLst>
              <a:ext uri="{FF2B5EF4-FFF2-40B4-BE49-F238E27FC236}">
                <a16:creationId xmlns:a16="http://schemas.microsoft.com/office/drawing/2014/main" id="{CFEE0CBD-F27E-0B48-A6A9-4BCCDCEB944D}"/>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1EF8AA17-AF2F-FA4A-86F7-FB2012AD2E0C}"/>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44FD98D-F515-2C4F-A729-C4809724C74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761" r:id="rId1"/>
    <p:sldLayoutId id="2147485762" r:id="rId2"/>
    <p:sldLayoutId id="2147485763" r:id="rId3"/>
    <p:sldLayoutId id="2147485764" r:id="rId4"/>
    <p:sldLayoutId id="2147485765" r:id="rId5"/>
    <p:sldLayoutId id="2147485766" r:id="rId6"/>
    <p:sldLayoutId id="2147485767" r:id="rId7"/>
    <p:sldLayoutId id="2147485768" r:id="rId8"/>
    <p:sldLayoutId id="2147485769" r:id="rId9"/>
    <p:sldLayoutId id="2147485770" r:id="rId10"/>
    <p:sldLayoutId id="2147485771" r:id="rId11"/>
    <p:sldLayoutId id="214748579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BA8D70A-617E-4B4E-B386-C4E98C495387}"/>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D8A2B540-6278-1F46-8DEF-D3EC0DC6A088}"/>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CEE6117-54EE-D949-9DF1-A40B60C8FCAA}"/>
              </a:ext>
            </a:extLst>
          </p:cNvPr>
          <p:cNvSpPr>
            <a:spLocks noGrp="1"/>
          </p:cNvSpPr>
          <p:nvPr>
            <p:ph type="sldNum" sz="quarter" idx="4"/>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Roboto Light" panose="02000000000000000000" pitchFamily="2" charset="0"/>
              </a:defRPr>
            </a:lvl1pPr>
          </a:lstStyle>
          <a:p>
            <a:pPr>
              <a:defRPr/>
            </a:pPr>
            <a:fld id="{068E2F37-992F-0F41-B33D-1BDBBA18E8C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785" r:id="rId1"/>
    <p:sldLayoutId id="2147485786" r:id="rId2"/>
    <p:sldLayoutId id="2147485787" r:id="rId3"/>
    <p:sldLayoutId id="2147485788" r:id="rId4"/>
    <p:sldLayoutId id="2147485789" r:id="rId5"/>
    <p:sldLayoutId id="2147485790" r:id="rId6"/>
    <p:sldLayoutId id="2147485791" r:id="rId7"/>
    <p:sldLayoutId id="2147485792" r:id="rId8"/>
    <p:sldLayoutId id="2147485793" r:id="rId9"/>
    <p:sldLayoutId id="2147485794" r:id="rId10"/>
    <p:sldLayoutId id="2147485795" r:id="rId11"/>
    <p:sldLayoutId id="2147485796" r:id="rId12"/>
    <p:sldLayoutId id="2147485797" r:id="rId13"/>
    <p:sldLayoutId id="2147485798" r:id="rId14"/>
  </p:sldLayoutIdLst>
  <p:txStyles>
    <p:titleStyle>
      <a:lvl1pPr algn="ctr" defTabSz="457200" rtl="0" eaLnBrk="0" fontAlgn="base" hangingPunct="0">
        <a:spcBef>
          <a:spcPct val="0"/>
        </a:spcBef>
        <a:spcAft>
          <a:spcPct val="0"/>
        </a:spcAft>
        <a:defRPr sz="4400" kern="1200">
          <a:solidFill>
            <a:schemeClr val="tx1"/>
          </a:solidFill>
          <a:latin typeface="Lora Regular"/>
          <a:ea typeface="Lora Regular" panose="00000500000000000000" pitchFamily="2" charset="0"/>
          <a:cs typeface="Lora Regular"/>
        </a:defRPr>
      </a:lvl1pPr>
      <a:lvl2pPr algn="ctr" defTabSz="457200" rtl="0" eaLnBrk="0" fontAlgn="base" hangingPunct="0">
        <a:spcBef>
          <a:spcPct val="0"/>
        </a:spcBef>
        <a:spcAft>
          <a:spcPct val="0"/>
        </a:spcAft>
        <a:defRPr sz="4400">
          <a:solidFill>
            <a:schemeClr val="tx1"/>
          </a:solidFill>
          <a:latin typeface="Lora Regular" panose="00000500000000000000" pitchFamily="2" charset="0"/>
          <a:ea typeface="Lora Regular" panose="00000500000000000000" pitchFamily="2" charset="0"/>
          <a:cs typeface="Lora Regular" panose="00000500000000000000" pitchFamily="2" charset="0"/>
        </a:defRPr>
      </a:lvl2pPr>
      <a:lvl3pPr algn="ctr" defTabSz="457200" rtl="0" eaLnBrk="0" fontAlgn="base" hangingPunct="0">
        <a:spcBef>
          <a:spcPct val="0"/>
        </a:spcBef>
        <a:spcAft>
          <a:spcPct val="0"/>
        </a:spcAft>
        <a:defRPr sz="4400">
          <a:solidFill>
            <a:schemeClr val="tx1"/>
          </a:solidFill>
          <a:latin typeface="Lora Regular" panose="00000500000000000000" pitchFamily="2" charset="0"/>
          <a:ea typeface="Lora Regular" panose="00000500000000000000" pitchFamily="2" charset="0"/>
          <a:cs typeface="Lora Regular" panose="00000500000000000000" pitchFamily="2" charset="0"/>
        </a:defRPr>
      </a:lvl3pPr>
      <a:lvl4pPr algn="ctr" defTabSz="457200" rtl="0" eaLnBrk="0" fontAlgn="base" hangingPunct="0">
        <a:spcBef>
          <a:spcPct val="0"/>
        </a:spcBef>
        <a:spcAft>
          <a:spcPct val="0"/>
        </a:spcAft>
        <a:defRPr sz="4400">
          <a:solidFill>
            <a:schemeClr val="tx1"/>
          </a:solidFill>
          <a:latin typeface="Lora Regular" panose="00000500000000000000" pitchFamily="2" charset="0"/>
          <a:ea typeface="Lora Regular" panose="00000500000000000000" pitchFamily="2" charset="0"/>
          <a:cs typeface="Lora Regular" panose="00000500000000000000" pitchFamily="2" charset="0"/>
        </a:defRPr>
      </a:lvl4pPr>
      <a:lvl5pPr algn="ctr" defTabSz="457200" rtl="0" eaLnBrk="0" fontAlgn="base" hangingPunct="0">
        <a:spcBef>
          <a:spcPct val="0"/>
        </a:spcBef>
        <a:spcAft>
          <a:spcPct val="0"/>
        </a:spcAft>
        <a:defRPr sz="4400">
          <a:solidFill>
            <a:schemeClr val="tx1"/>
          </a:solidFill>
          <a:latin typeface="Lora Regular" panose="00000500000000000000" pitchFamily="2" charset="0"/>
          <a:ea typeface="Lora Regular" panose="00000500000000000000" pitchFamily="2" charset="0"/>
          <a:cs typeface="Lora Regular" panose="00000500000000000000" pitchFamily="2" charset="0"/>
        </a:defRPr>
      </a:lvl5pPr>
      <a:lvl6pPr marL="457200" algn="ctr" defTabSz="457200" rtl="0" fontAlgn="base">
        <a:spcBef>
          <a:spcPct val="0"/>
        </a:spcBef>
        <a:spcAft>
          <a:spcPct val="0"/>
        </a:spcAft>
        <a:defRPr sz="4400">
          <a:solidFill>
            <a:schemeClr val="tx1"/>
          </a:solidFill>
          <a:latin typeface="Lora Regular" panose="00000500000000000000" pitchFamily="2" charset="0"/>
          <a:ea typeface="Lora Regular" panose="00000500000000000000" pitchFamily="2" charset="0"/>
          <a:cs typeface="Lora Regular" panose="00000500000000000000" pitchFamily="2" charset="0"/>
        </a:defRPr>
      </a:lvl6pPr>
      <a:lvl7pPr marL="914400" algn="ctr" defTabSz="457200" rtl="0" fontAlgn="base">
        <a:spcBef>
          <a:spcPct val="0"/>
        </a:spcBef>
        <a:spcAft>
          <a:spcPct val="0"/>
        </a:spcAft>
        <a:defRPr sz="4400">
          <a:solidFill>
            <a:schemeClr val="tx1"/>
          </a:solidFill>
          <a:latin typeface="Lora Regular" panose="00000500000000000000" pitchFamily="2" charset="0"/>
          <a:ea typeface="Lora Regular" panose="00000500000000000000" pitchFamily="2" charset="0"/>
          <a:cs typeface="Lora Regular" panose="00000500000000000000" pitchFamily="2" charset="0"/>
        </a:defRPr>
      </a:lvl7pPr>
      <a:lvl8pPr marL="1371600" algn="ctr" defTabSz="457200" rtl="0" fontAlgn="base">
        <a:spcBef>
          <a:spcPct val="0"/>
        </a:spcBef>
        <a:spcAft>
          <a:spcPct val="0"/>
        </a:spcAft>
        <a:defRPr sz="4400">
          <a:solidFill>
            <a:schemeClr val="tx1"/>
          </a:solidFill>
          <a:latin typeface="Lora Regular" panose="00000500000000000000" pitchFamily="2" charset="0"/>
          <a:ea typeface="Lora Regular" panose="00000500000000000000" pitchFamily="2" charset="0"/>
          <a:cs typeface="Lora Regular" panose="00000500000000000000" pitchFamily="2" charset="0"/>
        </a:defRPr>
      </a:lvl8pPr>
      <a:lvl9pPr marL="1828800" algn="ctr" defTabSz="457200" rtl="0" fontAlgn="base">
        <a:spcBef>
          <a:spcPct val="0"/>
        </a:spcBef>
        <a:spcAft>
          <a:spcPct val="0"/>
        </a:spcAft>
        <a:defRPr sz="4400">
          <a:solidFill>
            <a:schemeClr val="tx1"/>
          </a:solidFill>
          <a:latin typeface="Lora Regular" panose="00000500000000000000" pitchFamily="2" charset="0"/>
          <a:ea typeface="Lora Regular" panose="00000500000000000000" pitchFamily="2" charset="0"/>
          <a:cs typeface="Lora Regular" panose="00000500000000000000" pitchFamily="2"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Roboto Light"/>
          <a:ea typeface="Roboto Light" panose="02000000000000000000" pitchFamily="2" charset="0"/>
          <a:cs typeface="Roboto Light"/>
        </a:defRPr>
      </a:lvl1pPr>
      <a:lvl2pPr marL="914400" indent="-457200" algn="l" defTabSz="457200" rtl="0" eaLnBrk="0" fontAlgn="base" hangingPunct="0">
        <a:spcBef>
          <a:spcPct val="20000"/>
        </a:spcBef>
        <a:spcAft>
          <a:spcPct val="0"/>
        </a:spcAft>
        <a:buClr>
          <a:schemeClr val="tx2"/>
        </a:buClr>
        <a:buSzPct val="75000"/>
        <a:buFont typeface="Courier New" panose="02070309020205020404" pitchFamily="49" charset="0"/>
        <a:buChar char="o"/>
        <a:defRPr sz="1600" kern="1200">
          <a:solidFill>
            <a:schemeClr val="tx1"/>
          </a:solidFill>
          <a:latin typeface="Roboto Light"/>
          <a:ea typeface="Roboto Light" panose="02000000000000000000" pitchFamily="2" charset="0"/>
          <a:cs typeface="Roboto Light"/>
        </a:defRPr>
      </a:lvl2pPr>
      <a:lvl3pPr marL="1143000" indent="-228600" algn="l" defTabSz="457200" rtl="0" eaLnBrk="0" fontAlgn="base" hangingPunct="0">
        <a:spcBef>
          <a:spcPct val="20000"/>
        </a:spcBef>
        <a:spcAft>
          <a:spcPct val="0"/>
        </a:spcAft>
        <a:buClr>
          <a:schemeClr val="tx2"/>
        </a:buClr>
        <a:buSzPct val="75000"/>
        <a:buFont typeface="Arial" panose="020B0604020202020204" pitchFamily="34" charset="0"/>
        <a:buChar char="•"/>
        <a:defRPr sz="1600" kern="1200">
          <a:solidFill>
            <a:schemeClr val="tx1"/>
          </a:solidFill>
          <a:latin typeface="Roboto Light"/>
          <a:ea typeface="Roboto Light" panose="02000000000000000000" pitchFamily="2" charset="0"/>
          <a:cs typeface="Roboto Light"/>
        </a:defRPr>
      </a:lvl3pPr>
      <a:lvl4pPr marL="1600200" indent="-228600" algn="l" defTabSz="457200" rtl="0" eaLnBrk="0" fontAlgn="base" hangingPunct="0">
        <a:spcBef>
          <a:spcPct val="20000"/>
        </a:spcBef>
        <a:spcAft>
          <a:spcPct val="0"/>
        </a:spcAft>
        <a:buClr>
          <a:srgbClr val="AEAEAE"/>
        </a:buClr>
        <a:buSzPct val="75000"/>
        <a:buFont typeface="Courier New" panose="02070309020205020404" pitchFamily="49" charset="0"/>
        <a:buChar char="o"/>
        <a:defRPr sz="1600" kern="1200">
          <a:solidFill>
            <a:schemeClr val="tx1"/>
          </a:solidFill>
          <a:latin typeface="Roboto Light"/>
          <a:ea typeface="Roboto Light" panose="02000000000000000000" pitchFamily="2" charset="0"/>
          <a:cs typeface="Roboto Light"/>
        </a:defRPr>
      </a:lvl4pPr>
      <a:lvl5pPr marL="2057400" indent="-228600" algn="l" defTabSz="457200" rtl="0" eaLnBrk="0" fontAlgn="base" hangingPunct="0">
        <a:spcBef>
          <a:spcPct val="20000"/>
        </a:spcBef>
        <a:spcAft>
          <a:spcPct val="0"/>
        </a:spcAft>
        <a:buClr>
          <a:srgbClr val="AEAEAE"/>
        </a:buClr>
        <a:buFont typeface="Arial" panose="020B0604020202020204" pitchFamily="34" charset="0"/>
        <a:buChar char="•"/>
        <a:defRPr sz="1600" kern="1200">
          <a:solidFill>
            <a:schemeClr val="tx1"/>
          </a:solidFill>
          <a:latin typeface="Roboto Light"/>
          <a:ea typeface="Roboto Light" panose="02000000000000000000" pitchFamily="2" charset="0"/>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2.emf"/><Relationship Id="rId9" Type="http://schemas.microsoft.com/office/2007/relationships/diagramDrawing" Target="../diagrams/drawing1.xml"/><Relationship Id="rId14"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2.emf"/><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17.png"/><Relationship Id="rId3" Type="http://schemas.openxmlformats.org/officeDocument/2006/relationships/image" Target="../media/image46.png"/><Relationship Id="rId7" Type="http://schemas.openxmlformats.org/officeDocument/2006/relationships/diagramLayout" Target="../diagrams/layout3.xml"/><Relationship Id="rId12" Type="http://schemas.openxmlformats.org/officeDocument/2006/relationships/image" Target="../media/image50.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49.png"/><Relationship Id="rId5" Type="http://schemas.openxmlformats.org/officeDocument/2006/relationships/image" Target="../media/image48.png"/><Relationship Id="rId10" Type="http://schemas.microsoft.com/office/2007/relationships/diagramDrawing" Target="../diagrams/drawing3.xml"/><Relationship Id="rId4" Type="http://schemas.openxmlformats.org/officeDocument/2006/relationships/image" Target="../media/image47.png"/><Relationship Id="rId9" Type="http://schemas.openxmlformats.org/officeDocument/2006/relationships/diagramColors" Target="../diagrams/colors3.xml"/><Relationship Id="rId1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53.sv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7.png"/><Relationship Id="rId7"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2.emf"/><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hyperlink" Target="mailto:curt.esteb@premera.com" TargetMode="External"/><Relationship Id="rId7" Type="http://schemas.openxmlformats.org/officeDocument/2006/relationships/image" Target="../media/image16.jpeg"/><Relationship Id="rId12" Type="http://schemas.openxmlformats.org/officeDocument/2006/relationships/hyperlink" Target="mailto:rachel.miller@premera.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benjamin.helsel@premera.com" TargetMode="External"/><Relationship Id="rId11" Type="http://schemas.openxmlformats.org/officeDocument/2006/relationships/image" Target="../media/image20.jpeg"/><Relationship Id="rId5" Type="http://schemas.openxmlformats.org/officeDocument/2006/relationships/hyperlink" Target="mailto:jessica.scharf@premera.com" TargetMode="External"/><Relationship Id="rId10" Type="http://schemas.openxmlformats.org/officeDocument/2006/relationships/image" Target="../media/image19.jpeg"/><Relationship Id="rId4" Type="http://schemas.openxmlformats.org/officeDocument/2006/relationships/hyperlink" Target="mailto:andy.lentz@premera.com" TargetMode="External"/><Relationship Id="rId9" Type="http://schemas.openxmlformats.org/officeDocument/2006/relationships/image" Target="../media/image18.jpeg"/></Relationships>
</file>

<file path=ppt/slides/_rels/slide30.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1.jpg"/><Relationship Id="rId7" Type="http://schemas.openxmlformats.org/officeDocument/2006/relationships/image" Target="../media/image63.jpg"/><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image" Target="../media/image62.png"/><Relationship Id="rId5" Type="http://schemas.openxmlformats.org/officeDocument/2006/relationships/image" Target="../media/image2.emf"/><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1.xml"/><Relationship Id="rId5" Type="http://schemas.openxmlformats.org/officeDocument/2006/relationships/image" Target="../media/image2.emf"/><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hyperlink" Target="mailto:Curt.esteb@connexioninsurance.com" TargetMode="External"/><Relationship Id="rId7" Type="http://schemas.openxmlformats.org/officeDocument/2006/relationships/image" Target="../media/image16.jpeg"/><Relationship Id="rId12" Type="http://schemas.openxmlformats.org/officeDocument/2006/relationships/hyperlink" Target="mailto:rachel.miller@premera.com"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mailto:benjamin.helsel@premera.com" TargetMode="External"/><Relationship Id="rId11" Type="http://schemas.openxmlformats.org/officeDocument/2006/relationships/image" Target="../media/image20.jpeg"/><Relationship Id="rId5" Type="http://schemas.openxmlformats.org/officeDocument/2006/relationships/hyperlink" Target="mailto:jessica.scharf@premera.com" TargetMode="External"/><Relationship Id="rId10" Type="http://schemas.openxmlformats.org/officeDocument/2006/relationships/image" Target="../media/image19.jpeg"/><Relationship Id="rId4" Type="http://schemas.openxmlformats.org/officeDocument/2006/relationships/hyperlink" Target="mailto:andy.lentz@premera.com" TargetMode="External"/><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a:extLst>
              <a:ext uri="{FF2B5EF4-FFF2-40B4-BE49-F238E27FC236}">
                <a16:creationId xmlns:a16="http://schemas.microsoft.com/office/drawing/2014/main" id="{02801D1B-0A1A-9144-A467-520261002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11" r="20311"/>
          <a:stretch>
            <a:fillRect/>
          </a:stretch>
        </p:blipFill>
        <p:spPr bwMode="auto">
          <a:xfrm>
            <a:off x="0" y="0"/>
            <a:ext cx="459105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09699CF-AAEE-F941-ACA9-CDF9A692BA72}"/>
              </a:ext>
            </a:extLst>
          </p:cNvPr>
          <p:cNvSpPr/>
          <p:nvPr/>
        </p:nvSpPr>
        <p:spPr>
          <a:xfrm>
            <a:off x="4591050" y="0"/>
            <a:ext cx="4552950" cy="5154613"/>
          </a:xfrm>
          <a:prstGeom prst="rect">
            <a:avLst/>
          </a:prstGeom>
          <a:gradFill>
            <a:gsLst>
              <a:gs pos="0">
                <a:srgbClr val="0085CA">
                  <a:alpha val="80000"/>
                </a:srgbClr>
              </a:gs>
              <a:gs pos="100000">
                <a:srgbClr val="00A7B5">
                  <a:alpha val="80000"/>
                </a:srgbClr>
              </a:gs>
            </a:gsLst>
            <a:lin ang="19200000" scaled="0"/>
          </a:gradFill>
          <a:ln w="9525" cap="flat" cmpd="sng" algn="ctr">
            <a:noFill/>
            <a:prstDash val="solid"/>
            <a:headEnd type="none" w="med" len="med"/>
            <a:tailEnd type="none" w="med" len="med"/>
          </a:ln>
          <a:effectLst/>
        </p:spPr>
        <p:txBody>
          <a:bodyPr lIns="365760" tIns="1005840" rIns="182880" bIns="182880"/>
          <a:lstStyle/>
          <a:p>
            <a:pPr defTabSz="932472" eaLnBrk="1" hangingPunct="1">
              <a:lnSpc>
                <a:spcPct val="90000"/>
              </a:lnSpc>
              <a:spcAft>
                <a:spcPts val="1800"/>
              </a:spcAft>
              <a:defRPr/>
            </a:pPr>
            <a:endParaRPr lang="en-US" sz="4800" kern="0" dirty="0">
              <a:solidFill>
                <a:srgbClr val="FFFFFF"/>
              </a:solidFill>
              <a:latin typeface="Lora"/>
              <a:cs typeface="Segoe UI Light" charset="0"/>
            </a:endParaRPr>
          </a:p>
        </p:txBody>
      </p:sp>
      <p:sp>
        <p:nvSpPr>
          <p:cNvPr id="10" name="TextBox 9">
            <a:extLst>
              <a:ext uri="{FF2B5EF4-FFF2-40B4-BE49-F238E27FC236}">
                <a16:creationId xmlns:a16="http://schemas.microsoft.com/office/drawing/2014/main" id="{B351283C-31E9-B744-A047-6F569EF7C641}"/>
              </a:ext>
            </a:extLst>
          </p:cNvPr>
          <p:cNvSpPr txBox="1"/>
          <p:nvPr/>
        </p:nvSpPr>
        <p:spPr>
          <a:xfrm>
            <a:off x="4783858" y="441682"/>
            <a:ext cx="4059236" cy="1323439"/>
          </a:xfrm>
          <a:prstGeom prst="rect">
            <a:avLst/>
          </a:prstGeom>
          <a:noFill/>
        </p:spPr>
        <p:txBody>
          <a:bodyPr wrap="square" anchor="b">
            <a:spAutoFit/>
          </a:bodyPr>
          <a:lstStyle/>
          <a:p>
            <a:pPr defTabSz="914400" eaLnBrk="1" fontAlgn="auto" hangingPunct="1">
              <a:spcBef>
                <a:spcPts val="0"/>
              </a:spcBef>
              <a:spcAft>
                <a:spcPts val="0"/>
              </a:spcAft>
              <a:defRPr/>
            </a:pPr>
            <a:endParaRPr lang="en-US" sz="3200" kern="0" dirty="0">
              <a:solidFill>
                <a:schemeClr val="bg1"/>
              </a:solidFill>
              <a:latin typeface="Lora" panose="00000500000000000000" pitchFamily="2" charset="0"/>
              <a:cs typeface="Lora Regular"/>
            </a:endParaRPr>
          </a:p>
          <a:p>
            <a:pPr defTabSz="914400" eaLnBrk="1" fontAlgn="auto" hangingPunct="1">
              <a:spcBef>
                <a:spcPts val="0"/>
              </a:spcBef>
              <a:spcAft>
                <a:spcPts val="0"/>
              </a:spcAft>
              <a:defRPr/>
            </a:pPr>
            <a:r>
              <a:rPr lang="en-US" sz="2400" kern="0" dirty="0">
                <a:solidFill>
                  <a:schemeClr val="bg1"/>
                </a:solidFill>
                <a:latin typeface="Lora" panose="00000500000000000000" pitchFamily="2" charset="0"/>
                <a:cs typeface="Lora Regular"/>
              </a:rPr>
              <a:t>The Presentation Will Begin Shortly!</a:t>
            </a:r>
          </a:p>
        </p:txBody>
      </p:sp>
      <p:sp>
        <p:nvSpPr>
          <p:cNvPr id="21" name="Rectangle 10">
            <a:extLst>
              <a:ext uri="{FF2B5EF4-FFF2-40B4-BE49-F238E27FC236}">
                <a16:creationId xmlns:a16="http://schemas.microsoft.com/office/drawing/2014/main" id="{47DA9B8A-D1AB-AD4C-92A9-BE3C57F2588D}"/>
              </a:ext>
            </a:extLst>
          </p:cNvPr>
          <p:cNvSpPr>
            <a:spLocks noChangeArrowheads="1"/>
          </p:cNvSpPr>
          <p:nvPr/>
        </p:nvSpPr>
        <p:spPr bwMode="auto">
          <a:xfrm>
            <a:off x="0" y="4979988"/>
            <a:ext cx="1999265" cy="200055"/>
          </a:xfrm>
          <a:prstGeom prst="rect">
            <a:avLst/>
          </a:prstGeom>
          <a:noFill/>
          <a:ln>
            <a:noFill/>
          </a:ln>
        </p:spPr>
        <p:txBody>
          <a:bodyPr wrap="none">
            <a:spAutoFit/>
          </a:bodyPr>
          <a:lstStyle/>
          <a:p>
            <a:pPr defTabSz="914400" eaLnBrk="1" fontAlgn="auto" hangingPunct="1">
              <a:spcBef>
                <a:spcPts val="0"/>
              </a:spcBef>
              <a:spcAft>
                <a:spcPts val="0"/>
              </a:spcAft>
              <a:defRPr/>
            </a:pPr>
            <a:r>
              <a:rPr lang="en-US" sz="700" kern="0" dirty="0">
                <a:latin typeface="Roboto Light"/>
                <a:cs typeface="Roboto Light"/>
              </a:rPr>
              <a:t>© 2021 Premera. Proprietary and Confidential.</a:t>
            </a:r>
          </a:p>
        </p:txBody>
      </p:sp>
      <p:sp>
        <p:nvSpPr>
          <p:cNvPr id="14" name="Rectangle 13">
            <a:extLst>
              <a:ext uri="{FF2B5EF4-FFF2-40B4-BE49-F238E27FC236}">
                <a16:creationId xmlns:a16="http://schemas.microsoft.com/office/drawing/2014/main" id="{A6B08F5C-AB8A-724C-81AB-3E4B18EFA31A}"/>
              </a:ext>
            </a:extLst>
          </p:cNvPr>
          <p:cNvSpPr/>
          <p:nvPr/>
        </p:nvSpPr>
        <p:spPr bwMode="auto">
          <a:xfrm>
            <a:off x="4900057" y="1871663"/>
            <a:ext cx="365760" cy="539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10">
              <a:lnSpc>
                <a:spcPct val="90000"/>
              </a:lnSpc>
              <a:defRPr/>
            </a:pPr>
            <a:endParaRPr lang="en-US" sz="2353" dirty="0">
              <a:solidFill>
                <a:schemeClr val="bg1"/>
              </a:solidFill>
              <a:ea typeface="Segoe UI" pitchFamily="34" charset="0"/>
              <a:cs typeface="Segoe UI" pitchFamily="34" charset="0"/>
            </a:endParaRPr>
          </a:p>
        </p:txBody>
      </p:sp>
      <p:pic>
        <p:nvPicPr>
          <p:cNvPr id="22536" name="Picture 5" descr="Graphical user interface, text&#10;&#10;Description automatically generated">
            <a:extLst>
              <a:ext uri="{FF2B5EF4-FFF2-40B4-BE49-F238E27FC236}">
                <a16:creationId xmlns:a16="http://schemas.microsoft.com/office/drawing/2014/main" id="{E7955B18-17FA-F04C-8E7B-8EA413099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4434252"/>
            <a:ext cx="16922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6EB77119-FFFF-0A44-9978-60B79E272748}"/>
              </a:ext>
            </a:extLst>
          </p:cNvPr>
          <p:cNvSpPr/>
          <p:nvPr/>
        </p:nvSpPr>
        <p:spPr>
          <a:xfrm>
            <a:off x="184150" y="231775"/>
            <a:ext cx="4214092" cy="4667568"/>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55" fontAlgn="auto">
              <a:spcBef>
                <a:spcPts val="0"/>
              </a:spcBef>
              <a:spcAft>
                <a:spcPts val="0"/>
              </a:spcAft>
              <a:defRPr/>
            </a:pPr>
            <a:endParaRPr lang="en-US" dirty="0"/>
          </a:p>
        </p:txBody>
      </p:sp>
      <p:sp>
        <p:nvSpPr>
          <p:cNvPr id="9" name="TextBox 8">
            <a:extLst>
              <a:ext uri="{FF2B5EF4-FFF2-40B4-BE49-F238E27FC236}">
                <a16:creationId xmlns:a16="http://schemas.microsoft.com/office/drawing/2014/main" id="{891CE2A7-6904-4FE9-B543-4F17EC92C4BE}"/>
              </a:ext>
            </a:extLst>
          </p:cNvPr>
          <p:cNvSpPr txBox="1"/>
          <p:nvPr/>
        </p:nvSpPr>
        <p:spPr>
          <a:xfrm>
            <a:off x="4775200" y="2900471"/>
            <a:ext cx="4059236" cy="830997"/>
          </a:xfrm>
          <a:prstGeom prst="rect">
            <a:avLst/>
          </a:prstGeom>
          <a:noFill/>
        </p:spPr>
        <p:txBody>
          <a:bodyPr wrap="square" anchor="b">
            <a:spAutoFit/>
          </a:bodyPr>
          <a:lstStyle/>
          <a:p>
            <a:pPr defTabSz="914400" eaLnBrk="1" fontAlgn="auto" hangingPunct="1">
              <a:spcBef>
                <a:spcPts val="0"/>
              </a:spcBef>
              <a:spcAft>
                <a:spcPts val="0"/>
              </a:spcAft>
              <a:defRPr/>
            </a:pPr>
            <a:endParaRPr lang="en-US" sz="2400" kern="0" dirty="0">
              <a:solidFill>
                <a:schemeClr val="bg1"/>
              </a:solidFill>
              <a:latin typeface="Lora" panose="00000500000000000000" pitchFamily="2" charset="0"/>
              <a:cs typeface="Lora Regular"/>
            </a:endParaRPr>
          </a:p>
          <a:p>
            <a:pPr defTabSz="914400" eaLnBrk="1" fontAlgn="auto" hangingPunct="1">
              <a:spcBef>
                <a:spcPts val="0"/>
              </a:spcBef>
              <a:spcAft>
                <a:spcPts val="0"/>
              </a:spcAft>
              <a:defRPr/>
            </a:pPr>
            <a:endParaRPr lang="en-US" sz="2400" kern="0" dirty="0">
              <a:solidFill>
                <a:schemeClr val="bg1"/>
              </a:solidFill>
              <a:latin typeface="Lora" panose="00000500000000000000" pitchFamily="2" charset="0"/>
              <a:cs typeface="Lora Regular"/>
            </a:endParaRPr>
          </a:p>
        </p:txBody>
      </p:sp>
    </p:spTree>
    <p:extLst>
      <p:ext uri="{BB962C8B-B14F-4D97-AF65-F5344CB8AC3E}">
        <p14:creationId xmlns:p14="http://schemas.microsoft.com/office/powerpoint/2010/main" val="2439079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C0ACA67D-8BD3-4B70-97D2-E23989672EB9}"/>
              </a:ext>
            </a:extLst>
          </p:cNvPr>
          <p:cNvSpPr/>
          <p:nvPr/>
        </p:nvSpPr>
        <p:spPr>
          <a:xfrm rot="10800000">
            <a:off x="3048202" y="1578044"/>
            <a:ext cx="2605051" cy="3001560"/>
          </a:xfrm>
          <a:prstGeom prst="round2SameRect">
            <a:avLst>
              <a:gd name="adj1" fmla="val 3888"/>
              <a:gd name="adj2" fmla="val 0"/>
            </a:avLst>
          </a:prstGeom>
          <a:solidFill>
            <a:schemeClr val="bg1">
              <a:lumMod val="95000"/>
            </a:schemeClr>
          </a:solidFill>
          <a:ln w="38100">
            <a:noFill/>
          </a:ln>
          <a:effectLst/>
        </p:spPr>
        <p:style>
          <a:lnRef idx="1">
            <a:schemeClr val="accent1"/>
          </a:lnRef>
          <a:fillRef idx="3">
            <a:schemeClr val="accent1"/>
          </a:fillRef>
          <a:effectRef idx="2">
            <a:schemeClr val="accent1"/>
          </a:effectRef>
          <a:fontRef idx="minor">
            <a:schemeClr val="lt1"/>
          </a:fontRef>
        </p:style>
        <p:txBody>
          <a:bodyPr tIns="274320" rIns="0"/>
          <a:lstStyle/>
          <a:p>
            <a:pPr algn="ctr">
              <a:defRPr/>
            </a:pPr>
            <a:endParaRPr lang="en-US" sz="1400" dirty="0">
              <a:solidFill>
                <a:schemeClr val="tx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46" name="Rectangle 45">
            <a:extLst>
              <a:ext uri="{FF2B5EF4-FFF2-40B4-BE49-F238E27FC236}">
                <a16:creationId xmlns:a16="http://schemas.microsoft.com/office/drawing/2014/main" id="{E7F7A90F-0662-44BD-B62B-63E59187E7F1}"/>
              </a:ext>
            </a:extLst>
          </p:cNvPr>
          <p:cNvSpPr/>
          <p:nvPr/>
        </p:nvSpPr>
        <p:spPr>
          <a:xfrm>
            <a:off x="3048201" y="2552507"/>
            <a:ext cx="5311281" cy="1030611"/>
          </a:xfrm>
          <a:prstGeom prst="rect">
            <a:avLst/>
          </a:prstGeom>
          <a:solidFill>
            <a:schemeClr val="bg1">
              <a:lumMod val="95000"/>
            </a:schemeClr>
          </a:solidFill>
          <a:ln>
            <a:solidFill>
              <a:schemeClr val="bg2">
                <a:lumMod val="90000"/>
                <a:alpha val="0"/>
              </a:schemeClr>
            </a:solidFill>
          </a:ln>
          <a:effectLst>
            <a:outerShdw blurRad="50800" dist="50800" dir="5400000" sx="2000" sy="2000" algn="ctr" rotWithShape="0">
              <a:srgbClr val="000000">
                <a:alpha val="43137"/>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9ED8838-1629-4C92-ACFC-201DC68E24B5}"/>
              </a:ext>
            </a:extLst>
          </p:cNvPr>
          <p:cNvSpPr/>
          <p:nvPr/>
        </p:nvSpPr>
        <p:spPr>
          <a:xfrm>
            <a:off x="3048203" y="1584826"/>
            <a:ext cx="5311281" cy="993706"/>
          </a:xfrm>
          <a:prstGeom prst="rect">
            <a:avLst/>
          </a:prstGeom>
          <a:solidFill>
            <a:schemeClr val="bg1">
              <a:lumMod val="95000"/>
            </a:schemeClr>
          </a:solidFill>
          <a:ln>
            <a:solidFill>
              <a:schemeClr val="bg2">
                <a:lumMod val="90000"/>
                <a:alpha val="0"/>
              </a:schemeClr>
            </a:solidFill>
          </a:ln>
          <a:effectLst>
            <a:outerShdw blurRad="25400" dist="50800" dir="5400000" sx="2000" sy="2000" algn="ctr" rotWithShape="0">
              <a:srgbClr val="000000">
                <a:alpha val="72000"/>
              </a:srgbClr>
            </a:outerShdw>
            <a:softEdge rad="0"/>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03FEF7EA-A336-4E9F-A026-371DC88A2AD3}"/>
              </a:ext>
            </a:extLst>
          </p:cNvPr>
          <p:cNvSpPr/>
          <p:nvPr/>
        </p:nvSpPr>
        <p:spPr>
          <a:xfrm>
            <a:off x="3044321" y="3585898"/>
            <a:ext cx="5311281" cy="993706"/>
          </a:xfrm>
          <a:prstGeom prst="rect">
            <a:avLst/>
          </a:prstGeom>
          <a:solidFill>
            <a:schemeClr val="bg1">
              <a:lumMod val="95000"/>
            </a:schemeClr>
          </a:solidFill>
          <a:ln>
            <a:solidFill>
              <a:schemeClr val="bg2">
                <a:lumMod val="90000"/>
                <a:alpha val="0"/>
              </a:schemeClr>
            </a:solidFill>
          </a:ln>
          <a:effectLst>
            <a:outerShdw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7" name="Rectangle: Top Corners Rounded 26">
            <a:extLst>
              <a:ext uri="{FF2B5EF4-FFF2-40B4-BE49-F238E27FC236}">
                <a16:creationId xmlns:a16="http://schemas.microsoft.com/office/drawing/2014/main" id="{5A240828-4038-4B7B-80C7-798163789151}"/>
              </a:ext>
            </a:extLst>
          </p:cNvPr>
          <p:cNvSpPr/>
          <p:nvPr/>
        </p:nvSpPr>
        <p:spPr>
          <a:xfrm rot="10800000">
            <a:off x="5754431" y="1566542"/>
            <a:ext cx="2605051" cy="3013061"/>
          </a:xfrm>
          <a:prstGeom prst="round2SameRect">
            <a:avLst>
              <a:gd name="adj1" fmla="val 3888"/>
              <a:gd name="adj2" fmla="val 0"/>
            </a:avLst>
          </a:prstGeom>
          <a:solidFill>
            <a:schemeClr val="bg1">
              <a:lumMod val="95000"/>
            </a:schemeClr>
          </a:solidFill>
          <a:ln w="38100">
            <a:noFill/>
          </a:ln>
          <a:effectLst/>
        </p:spPr>
        <p:style>
          <a:lnRef idx="1">
            <a:schemeClr val="accent1"/>
          </a:lnRef>
          <a:fillRef idx="3">
            <a:schemeClr val="accent1"/>
          </a:fillRef>
          <a:effectRef idx="2">
            <a:schemeClr val="accent1"/>
          </a:effectRef>
          <a:fontRef idx="minor">
            <a:schemeClr val="lt1"/>
          </a:fontRef>
        </p:style>
        <p:txBody>
          <a:bodyPr tIns="274320" rIns="0"/>
          <a:lstStyle/>
          <a:p>
            <a:pPr marL="0" indent="0" algn="l" defTabSz="457200" rtl="0" eaLnBrk="1" latinLnBrk="0" hangingPunct="1">
              <a:buFont typeface="Arial" panose="020B0604020202020204" pitchFamily="34" charset="0"/>
              <a:buNone/>
            </a:pPr>
            <a:endParaRPr lang="en-US" sz="14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Freeform: Shape 10">
            <a:extLst>
              <a:ext uri="{FF2B5EF4-FFF2-40B4-BE49-F238E27FC236}">
                <a16:creationId xmlns:a16="http://schemas.microsoft.com/office/drawing/2014/main" id="{0FE989EC-9937-4F9A-9096-72FC0DD020FB}"/>
              </a:ext>
            </a:extLst>
          </p:cNvPr>
          <p:cNvSpPr/>
          <p:nvPr/>
        </p:nvSpPr>
        <p:spPr>
          <a:xfrm>
            <a:off x="3048203" y="1135186"/>
            <a:ext cx="5311281" cy="588962"/>
          </a:xfrm>
          <a:custGeom>
            <a:avLst/>
            <a:gdLst>
              <a:gd name="connsiteX0" fmla="*/ 0 w 3499042"/>
              <a:gd name="connsiteY0" fmla="*/ 0 h 828552"/>
              <a:gd name="connsiteX1" fmla="*/ 3499042 w 3499042"/>
              <a:gd name="connsiteY1" fmla="*/ 0 h 828552"/>
              <a:gd name="connsiteX2" fmla="*/ 3499042 w 3499042"/>
              <a:gd name="connsiteY2" fmla="*/ 619513 h 828552"/>
              <a:gd name="connsiteX3" fmla="*/ 2891651 w 3499042"/>
              <a:gd name="connsiteY3" fmla="*/ 619513 h 828552"/>
              <a:gd name="connsiteX4" fmla="*/ 2639854 w 3499042"/>
              <a:gd name="connsiteY4" fmla="*/ 828552 h 828552"/>
              <a:gd name="connsiteX5" fmla="*/ 2388057 w 3499042"/>
              <a:gd name="connsiteY5" fmla="*/ 619513 h 828552"/>
              <a:gd name="connsiteX6" fmla="*/ 1098414 w 3499042"/>
              <a:gd name="connsiteY6" fmla="*/ 619513 h 828552"/>
              <a:gd name="connsiteX7" fmla="*/ 846617 w 3499042"/>
              <a:gd name="connsiteY7" fmla="*/ 828552 h 828552"/>
              <a:gd name="connsiteX8" fmla="*/ 594820 w 3499042"/>
              <a:gd name="connsiteY8" fmla="*/ 619513 h 828552"/>
              <a:gd name="connsiteX9" fmla="*/ 0 w 3499042"/>
              <a:gd name="connsiteY9" fmla="*/ 619513 h 82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9042" h="828552">
                <a:moveTo>
                  <a:pt x="0" y="0"/>
                </a:moveTo>
                <a:lnTo>
                  <a:pt x="3499042" y="0"/>
                </a:lnTo>
                <a:lnTo>
                  <a:pt x="3499042" y="619513"/>
                </a:lnTo>
                <a:lnTo>
                  <a:pt x="2891651" y="619513"/>
                </a:lnTo>
                <a:lnTo>
                  <a:pt x="2639854" y="828552"/>
                </a:lnTo>
                <a:lnTo>
                  <a:pt x="2388057" y="619513"/>
                </a:lnTo>
                <a:lnTo>
                  <a:pt x="1098414" y="619513"/>
                </a:lnTo>
                <a:lnTo>
                  <a:pt x="846617" y="828552"/>
                </a:lnTo>
                <a:lnTo>
                  <a:pt x="594820" y="619513"/>
                </a:lnTo>
                <a:lnTo>
                  <a:pt x="0" y="619513"/>
                </a:lnTo>
                <a:close/>
              </a:path>
            </a:pathLst>
          </a:custGeom>
          <a:solidFill>
            <a:schemeClr val="tx1">
              <a:lumMod val="75000"/>
              <a:lumOff val="25000"/>
            </a:schemeClr>
          </a:solidFill>
          <a:ln w="9525" cap="flat" cmpd="sng" algn="ctr">
            <a:noFill/>
            <a:prstDash val="solid"/>
          </a:ln>
          <a:effectLst/>
        </p:spPr>
        <p:txBody>
          <a:bodyPr lIns="0" tIns="0" rIns="0" bIns="0"/>
          <a:lstStyle/>
          <a:p>
            <a:pPr algn="ctr" defTabSz="914400" eaLnBrk="1" hangingPunct="1">
              <a:defRPr/>
            </a:pPr>
            <a:endParaRPr lang="en-US" altLang="en-US" sz="1400" kern="0" dirty="0">
              <a:solidFill>
                <a:srgbClr val="000000"/>
              </a:solidFill>
              <a:latin typeface="Calibri"/>
              <a:ea typeface="Roboto" panose="02000000000000000000" pitchFamily="2" charset="0"/>
              <a:cs typeface="Roboto" panose="02000000000000000000" pitchFamily="2" charset="0"/>
            </a:endParaRPr>
          </a:p>
        </p:txBody>
      </p:sp>
      <p:sp>
        <p:nvSpPr>
          <p:cNvPr id="40962" name="TextBox 7">
            <a:extLst>
              <a:ext uri="{FF2B5EF4-FFF2-40B4-BE49-F238E27FC236}">
                <a16:creationId xmlns:a16="http://schemas.microsoft.com/office/drawing/2014/main" id="{C496D746-C02F-904F-8759-B1D07B9F4BF2}"/>
              </a:ext>
            </a:extLst>
          </p:cNvPr>
          <p:cNvSpPr txBox="1">
            <a:spLocks noChangeArrowheads="1"/>
          </p:cNvSpPr>
          <p:nvPr/>
        </p:nvSpPr>
        <p:spPr bwMode="auto">
          <a:xfrm>
            <a:off x="557213" y="256032"/>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Summary of Changes for Prescription Drugs</a:t>
            </a:r>
          </a:p>
        </p:txBody>
      </p:sp>
      <p:cxnSp>
        <p:nvCxnSpPr>
          <p:cNvPr id="7" name="Straight Connector 6">
            <a:extLst>
              <a:ext uri="{FF2B5EF4-FFF2-40B4-BE49-F238E27FC236}">
                <a16:creationId xmlns:a16="http://schemas.microsoft.com/office/drawing/2014/main" id="{FDE3206F-95E4-0C4C-B618-7B46C58E1FC6}"/>
              </a:ext>
            </a:extLst>
          </p:cNvPr>
          <p:cNvCxnSpPr/>
          <p:nvPr/>
        </p:nvCxnSpPr>
        <p:spPr>
          <a:xfrm>
            <a:off x="689445" y="113518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5A97A3A-D10B-2245-A95D-6BA6A42B5BB0}"/>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dirty="0">
              <a:solidFill>
                <a:prstClr val="white"/>
              </a:solidFill>
            </a:endParaRPr>
          </a:p>
        </p:txBody>
      </p:sp>
      <p:sp>
        <p:nvSpPr>
          <p:cNvPr id="40966" name="Slide Number Placeholder 2">
            <a:extLst>
              <a:ext uri="{FF2B5EF4-FFF2-40B4-BE49-F238E27FC236}">
                <a16:creationId xmlns:a16="http://schemas.microsoft.com/office/drawing/2014/main" id="{E061314F-A58D-F349-B79D-4F6B9DB19FF0}"/>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fld id="{D56F4D64-0333-3048-A71B-1FE1E5E9631B}" type="slidenum">
              <a:rPr lang="en-US" altLang="en-US" sz="1200">
                <a:solidFill>
                  <a:srgbClr val="FFFFFF"/>
                </a:solidFill>
                <a:latin typeface="Roboto Light" panose="02000000000000000000" pitchFamily="2" charset="0"/>
              </a:rPr>
              <a:pPr algn="ctr" eaLnBrk="1" hangingPunct="1">
                <a:spcBef>
                  <a:spcPct val="0"/>
                </a:spcBef>
                <a:buFont typeface="Arial" panose="020B0604020202020204" pitchFamily="34" charset="0"/>
                <a:buNone/>
              </a:pPr>
              <a:t>10</a:t>
            </a:fld>
            <a:endParaRPr lang="en-US" altLang="en-US" sz="1200" dirty="0">
              <a:solidFill>
                <a:srgbClr val="FFFFFF"/>
              </a:solidFill>
              <a:latin typeface="Roboto Light" panose="02000000000000000000" pitchFamily="2" charset="0"/>
            </a:endParaRPr>
          </a:p>
        </p:txBody>
      </p:sp>
      <p:sp>
        <p:nvSpPr>
          <p:cNvPr id="9" name="Rectangle 10">
            <a:extLst>
              <a:ext uri="{FF2B5EF4-FFF2-40B4-BE49-F238E27FC236}">
                <a16:creationId xmlns:a16="http://schemas.microsoft.com/office/drawing/2014/main" id="{F5C5BA02-137A-BE4C-8AB5-42CAC4A4B65D}"/>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0" name="Picture 9">
            <a:extLst>
              <a:ext uri="{FF2B5EF4-FFF2-40B4-BE49-F238E27FC236}">
                <a16:creationId xmlns:a16="http://schemas.microsoft.com/office/drawing/2014/main" id="{77E614AD-DA3E-4645-9C92-C57478398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
        <p:nvSpPr>
          <p:cNvPr id="2" name="TextBox 1">
            <a:extLst>
              <a:ext uri="{FF2B5EF4-FFF2-40B4-BE49-F238E27FC236}">
                <a16:creationId xmlns:a16="http://schemas.microsoft.com/office/drawing/2014/main" id="{CEBBE62B-7F7B-4B0B-B086-013295B70C13}"/>
              </a:ext>
            </a:extLst>
          </p:cNvPr>
          <p:cNvSpPr txBox="1"/>
          <p:nvPr/>
        </p:nvSpPr>
        <p:spPr>
          <a:xfrm>
            <a:off x="3758563" y="1277049"/>
            <a:ext cx="1446807" cy="307777"/>
          </a:xfrm>
          <a:prstGeom prst="rect">
            <a:avLst/>
          </a:prstGeom>
          <a:noFill/>
        </p:spPr>
        <p:txBody>
          <a:bodyPr wrap="square" rtlCol="0">
            <a:sp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2021 Benefits</a:t>
            </a:r>
          </a:p>
        </p:txBody>
      </p:sp>
      <p:sp>
        <p:nvSpPr>
          <p:cNvPr id="15" name="TextBox 14">
            <a:extLst>
              <a:ext uri="{FF2B5EF4-FFF2-40B4-BE49-F238E27FC236}">
                <a16:creationId xmlns:a16="http://schemas.microsoft.com/office/drawing/2014/main" id="{CC2B6EAF-B245-480D-B14D-A4B7FCF69785}"/>
              </a:ext>
            </a:extLst>
          </p:cNvPr>
          <p:cNvSpPr txBox="1"/>
          <p:nvPr/>
        </p:nvSpPr>
        <p:spPr>
          <a:xfrm>
            <a:off x="6468447" y="1277049"/>
            <a:ext cx="1306655" cy="307777"/>
          </a:xfrm>
          <a:prstGeom prst="rect">
            <a:avLst/>
          </a:prstGeom>
          <a:noFill/>
        </p:spPr>
        <p:txBody>
          <a:bodyPr wrap="square" rtlCol="0">
            <a:sp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2022 Benefits</a:t>
            </a:r>
          </a:p>
        </p:txBody>
      </p:sp>
      <p:sp>
        <p:nvSpPr>
          <p:cNvPr id="17" name="Arrow: Pentagon 16">
            <a:extLst>
              <a:ext uri="{FF2B5EF4-FFF2-40B4-BE49-F238E27FC236}">
                <a16:creationId xmlns:a16="http://schemas.microsoft.com/office/drawing/2014/main" id="{CD0630FB-506B-470B-9A50-BF76D3926124}"/>
              </a:ext>
            </a:extLst>
          </p:cNvPr>
          <p:cNvSpPr/>
          <p:nvPr/>
        </p:nvSpPr>
        <p:spPr>
          <a:xfrm>
            <a:off x="665620" y="1559449"/>
            <a:ext cx="2712773" cy="1005840"/>
          </a:xfrm>
          <a:prstGeom prst="homePlate">
            <a:avLst>
              <a:gd name="adj" fmla="val 32582"/>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640080" rIns="182880" anchor="ctr"/>
          <a:lstStyle/>
          <a:p>
            <a:pPr>
              <a:defRPr/>
            </a:pPr>
            <a:r>
              <a:rPr lang="en-US" sz="12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Gold HSA</a:t>
            </a:r>
          </a:p>
        </p:txBody>
      </p:sp>
      <p:sp>
        <p:nvSpPr>
          <p:cNvPr id="18" name="Arrow: Pentagon 17">
            <a:extLst>
              <a:ext uri="{FF2B5EF4-FFF2-40B4-BE49-F238E27FC236}">
                <a16:creationId xmlns:a16="http://schemas.microsoft.com/office/drawing/2014/main" id="{9CA5B336-B1C8-4AE2-B786-8AAF880AB441}"/>
              </a:ext>
            </a:extLst>
          </p:cNvPr>
          <p:cNvSpPr/>
          <p:nvPr/>
        </p:nvSpPr>
        <p:spPr>
          <a:xfrm>
            <a:off x="665620" y="2577278"/>
            <a:ext cx="2712773" cy="1005840"/>
          </a:xfrm>
          <a:prstGeom prst="homePlate">
            <a:avLst>
              <a:gd name="adj" fmla="val 32582"/>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640080" rIns="182880" anchor="ctr"/>
          <a:lstStyle/>
          <a:p>
            <a:pPr>
              <a:defRPr/>
            </a:pPr>
            <a:r>
              <a:rPr lang="en-US" sz="12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Silver HSA</a:t>
            </a:r>
          </a:p>
        </p:txBody>
      </p:sp>
      <p:sp>
        <p:nvSpPr>
          <p:cNvPr id="19" name="Arrow: Pentagon 18">
            <a:extLst>
              <a:ext uri="{FF2B5EF4-FFF2-40B4-BE49-F238E27FC236}">
                <a16:creationId xmlns:a16="http://schemas.microsoft.com/office/drawing/2014/main" id="{E6B27C1B-F50B-45AF-8519-3456AB96B38A}"/>
              </a:ext>
            </a:extLst>
          </p:cNvPr>
          <p:cNvSpPr/>
          <p:nvPr/>
        </p:nvSpPr>
        <p:spPr>
          <a:xfrm>
            <a:off x="665620" y="3595107"/>
            <a:ext cx="2712773" cy="1005840"/>
          </a:xfrm>
          <a:prstGeom prst="homePlate">
            <a:avLst>
              <a:gd name="adj" fmla="val 32582"/>
            </a:avLst>
          </a:prstGeom>
          <a:solidFill>
            <a:srgbClr val="A99271"/>
          </a:solidFill>
          <a:ln>
            <a:noFill/>
          </a:ln>
          <a:effectLst/>
        </p:spPr>
        <p:style>
          <a:lnRef idx="1">
            <a:schemeClr val="accent1"/>
          </a:lnRef>
          <a:fillRef idx="3">
            <a:schemeClr val="accent1"/>
          </a:fillRef>
          <a:effectRef idx="2">
            <a:schemeClr val="accent1"/>
          </a:effectRef>
          <a:fontRef idx="minor">
            <a:schemeClr val="lt1"/>
          </a:fontRef>
        </p:style>
        <p:txBody>
          <a:bodyPr lIns="640080" rIns="182880" anchor="ctr"/>
          <a:lstStyle/>
          <a:p>
            <a:pPr>
              <a:defRPr/>
            </a:pPr>
            <a:r>
              <a:rPr lang="en-US" sz="12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Bronze HSA</a:t>
            </a:r>
          </a:p>
        </p:txBody>
      </p:sp>
      <p:sp>
        <p:nvSpPr>
          <p:cNvPr id="6" name="TextBox 5">
            <a:extLst>
              <a:ext uri="{FF2B5EF4-FFF2-40B4-BE49-F238E27FC236}">
                <a16:creationId xmlns:a16="http://schemas.microsoft.com/office/drawing/2014/main" id="{7A53BFAE-000E-413D-9DA8-B4B5A48BBED4}"/>
              </a:ext>
            </a:extLst>
          </p:cNvPr>
          <p:cNvSpPr txBox="1"/>
          <p:nvPr/>
        </p:nvSpPr>
        <p:spPr>
          <a:xfrm>
            <a:off x="3266194" y="1955176"/>
            <a:ext cx="2103120" cy="215444"/>
          </a:xfrm>
          <a:prstGeom prst="rect">
            <a:avLst/>
          </a:prstGeom>
          <a:noFill/>
        </p:spPr>
        <p:txBody>
          <a:bodyPr wrap="square" rtlCol="0">
            <a:spAutoFit/>
          </a:bodyPr>
          <a:lstStyle/>
          <a:p>
            <a:pPr marL="0" indent="0" algn="ctr" defTabSz="457200" rtl="0" eaLnBrk="1" latinLnBrk="0" hangingPunct="1">
              <a:buFont typeface="Arial" panose="020B0604020202020204" pitchFamily="34" charset="0"/>
              <a:buNone/>
            </a:pPr>
            <a:r>
              <a:rPr lang="en-US" sz="800" u="sng"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Preventive Drug List – PV1</a:t>
            </a:r>
            <a:endParaRPr lang="en-US" sz="800"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7" name="TextBox 36">
            <a:extLst>
              <a:ext uri="{FF2B5EF4-FFF2-40B4-BE49-F238E27FC236}">
                <a16:creationId xmlns:a16="http://schemas.microsoft.com/office/drawing/2014/main" id="{35914BC4-DFD4-4B78-86C0-1CA9DBAE0256}"/>
              </a:ext>
            </a:extLst>
          </p:cNvPr>
          <p:cNvSpPr txBox="1"/>
          <p:nvPr/>
        </p:nvSpPr>
        <p:spPr>
          <a:xfrm>
            <a:off x="3254753" y="3023701"/>
            <a:ext cx="2103120" cy="215444"/>
          </a:xfrm>
          <a:prstGeom prst="rect">
            <a:avLst/>
          </a:prstGeom>
          <a:noFill/>
        </p:spPr>
        <p:txBody>
          <a:bodyPr wrap="square" rtlCol="0">
            <a:spAutoFit/>
          </a:bodyPr>
          <a:lstStyle/>
          <a:p>
            <a:pPr marL="0" indent="0" algn="ctr" defTabSz="457200" rtl="0" eaLnBrk="1" latinLnBrk="0" hangingPunct="1">
              <a:buFont typeface="Arial" panose="020B0604020202020204" pitchFamily="34" charset="0"/>
              <a:buNone/>
            </a:pPr>
            <a:r>
              <a:rPr lang="en-US" sz="800" u="sng" kern="1200" dirty="0">
                <a:solidFill>
                  <a:schemeClr val="tx2">
                    <a:lumMod val="60000"/>
                    <a:lumOff val="40000"/>
                  </a:schemeClr>
                </a:solidFill>
                <a:latin typeface="Roboto Medium" panose="02000000000000000000" pitchFamily="2" charset="0"/>
                <a:ea typeface="Roboto Medium" panose="02000000000000000000" pitchFamily="2" charset="0"/>
                <a:cs typeface="Roboto Medium" panose="02000000000000000000" pitchFamily="2" charset="0"/>
              </a:rPr>
              <a:t>Preventive Drug List – PV1</a:t>
            </a:r>
            <a:endParaRPr lang="en-US" sz="800" kern="1200" dirty="0">
              <a:solidFill>
                <a:schemeClr val="tx2">
                  <a:lumMod val="60000"/>
                  <a:lumOff val="40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8" name="TextBox 37">
            <a:extLst>
              <a:ext uri="{FF2B5EF4-FFF2-40B4-BE49-F238E27FC236}">
                <a16:creationId xmlns:a16="http://schemas.microsoft.com/office/drawing/2014/main" id="{BB2E2D0D-DF96-4327-AE71-59776EBB0D80}"/>
              </a:ext>
            </a:extLst>
          </p:cNvPr>
          <p:cNvSpPr txBox="1"/>
          <p:nvPr/>
        </p:nvSpPr>
        <p:spPr>
          <a:xfrm>
            <a:off x="3239193" y="3967785"/>
            <a:ext cx="2103120" cy="215444"/>
          </a:xfrm>
          <a:prstGeom prst="rect">
            <a:avLst/>
          </a:prstGeom>
          <a:noFill/>
        </p:spPr>
        <p:txBody>
          <a:bodyPr wrap="square" rtlCol="0">
            <a:spAutoFit/>
          </a:bodyPr>
          <a:lstStyle/>
          <a:p>
            <a:pPr marL="0" indent="0" algn="ctr" defTabSz="457200" rtl="0" eaLnBrk="1" latinLnBrk="0" hangingPunct="1">
              <a:buFont typeface="Arial" panose="020B0604020202020204" pitchFamily="34" charset="0"/>
              <a:buNone/>
            </a:pPr>
            <a:r>
              <a:rPr lang="en-US" sz="800" u="sng" kern="1200" dirty="0">
                <a:solidFill>
                  <a:srgbClr val="A99271"/>
                </a:solidFill>
                <a:latin typeface="Roboto Medium" panose="02000000000000000000" pitchFamily="2" charset="0"/>
                <a:ea typeface="Roboto Medium" panose="02000000000000000000" pitchFamily="2" charset="0"/>
                <a:cs typeface="Roboto Medium" panose="02000000000000000000" pitchFamily="2" charset="0"/>
              </a:rPr>
              <a:t>Preventive Drug List – PV1</a:t>
            </a:r>
            <a:endParaRPr lang="en-US" sz="800" kern="1200" dirty="0">
              <a:solidFill>
                <a:srgbClr val="A9927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9" name="TextBox 38">
            <a:extLst>
              <a:ext uri="{FF2B5EF4-FFF2-40B4-BE49-F238E27FC236}">
                <a16:creationId xmlns:a16="http://schemas.microsoft.com/office/drawing/2014/main" id="{7B171134-9E0E-4930-A9E7-0B5A98A6676B}"/>
              </a:ext>
            </a:extLst>
          </p:cNvPr>
          <p:cNvSpPr txBox="1"/>
          <p:nvPr/>
        </p:nvSpPr>
        <p:spPr>
          <a:xfrm>
            <a:off x="6051352" y="1955176"/>
            <a:ext cx="2103120" cy="215444"/>
          </a:xfrm>
          <a:prstGeom prst="rect">
            <a:avLst/>
          </a:prstGeom>
          <a:noFill/>
        </p:spPr>
        <p:txBody>
          <a:bodyPr wrap="square" rtlCol="0">
            <a:spAutoFit/>
          </a:bodyPr>
          <a:lstStyle/>
          <a:p>
            <a:pPr marL="0" indent="0" algn="ctr" defTabSz="457200" rtl="0" eaLnBrk="1" latinLnBrk="0" hangingPunct="1">
              <a:buFont typeface="Arial" panose="020B0604020202020204" pitchFamily="34" charset="0"/>
              <a:buNone/>
            </a:pPr>
            <a:r>
              <a:rPr lang="en-US" sz="800" u="sng"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Preventive Drug List – PV Core</a:t>
            </a:r>
            <a:endParaRPr lang="en-US" sz="800"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40" name="TextBox 39">
            <a:extLst>
              <a:ext uri="{FF2B5EF4-FFF2-40B4-BE49-F238E27FC236}">
                <a16:creationId xmlns:a16="http://schemas.microsoft.com/office/drawing/2014/main" id="{3ACDB668-5FD5-418E-9773-C069EE89C241}"/>
              </a:ext>
            </a:extLst>
          </p:cNvPr>
          <p:cNvSpPr txBox="1"/>
          <p:nvPr/>
        </p:nvSpPr>
        <p:spPr>
          <a:xfrm>
            <a:off x="6039911" y="3023701"/>
            <a:ext cx="2103120" cy="215444"/>
          </a:xfrm>
          <a:prstGeom prst="rect">
            <a:avLst/>
          </a:prstGeom>
          <a:noFill/>
        </p:spPr>
        <p:txBody>
          <a:bodyPr wrap="square" rtlCol="0">
            <a:spAutoFit/>
          </a:bodyPr>
          <a:lstStyle/>
          <a:p>
            <a:pPr marL="0" indent="0" algn="ctr" defTabSz="457200" rtl="0" eaLnBrk="1" latinLnBrk="0" hangingPunct="1">
              <a:buFont typeface="Arial" panose="020B0604020202020204" pitchFamily="34" charset="0"/>
              <a:buNone/>
            </a:pPr>
            <a:r>
              <a:rPr lang="en-US" sz="800" u="sng" kern="1200" dirty="0">
                <a:solidFill>
                  <a:schemeClr val="tx2">
                    <a:lumMod val="60000"/>
                    <a:lumOff val="40000"/>
                  </a:schemeClr>
                </a:solidFill>
                <a:latin typeface="Roboto Medium" panose="02000000000000000000" pitchFamily="2" charset="0"/>
                <a:ea typeface="Roboto Medium" panose="02000000000000000000" pitchFamily="2" charset="0"/>
                <a:cs typeface="Roboto Medium" panose="02000000000000000000" pitchFamily="2" charset="0"/>
              </a:rPr>
              <a:t>Preventive Drug List – PV Core</a:t>
            </a:r>
            <a:endParaRPr lang="en-US" sz="800" kern="1200" dirty="0">
              <a:solidFill>
                <a:schemeClr val="tx2">
                  <a:lumMod val="60000"/>
                  <a:lumOff val="40000"/>
                </a:schemeClr>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41" name="TextBox 40">
            <a:extLst>
              <a:ext uri="{FF2B5EF4-FFF2-40B4-BE49-F238E27FC236}">
                <a16:creationId xmlns:a16="http://schemas.microsoft.com/office/drawing/2014/main" id="{E9BD03A9-A192-4870-B385-3D47A97F244A}"/>
              </a:ext>
            </a:extLst>
          </p:cNvPr>
          <p:cNvSpPr txBox="1"/>
          <p:nvPr/>
        </p:nvSpPr>
        <p:spPr>
          <a:xfrm>
            <a:off x="6024351" y="3967785"/>
            <a:ext cx="2103120" cy="215444"/>
          </a:xfrm>
          <a:prstGeom prst="rect">
            <a:avLst/>
          </a:prstGeom>
          <a:noFill/>
        </p:spPr>
        <p:txBody>
          <a:bodyPr wrap="square" rtlCol="0">
            <a:spAutoFit/>
          </a:bodyPr>
          <a:lstStyle/>
          <a:p>
            <a:pPr marL="0" indent="0" algn="ctr" defTabSz="457200" rtl="0" eaLnBrk="1" latinLnBrk="0" hangingPunct="1">
              <a:buFont typeface="Arial" panose="020B0604020202020204" pitchFamily="34" charset="0"/>
              <a:buNone/>
            </a:pPr>
            <a:r>
              <a:rPr lang="en-US" sz="800" u="sng" kern="1200" dirty="0">
                <a:solidFill>
                  <a:srgbClr val="A99271"/>
                </a:solidFill>
                <a:latin typeface="Roboto Medium" panose="02000000000000000000" pitchFamily="2" charset="0"/>
                <a:ea typeface="Roboto Medium" panose="02000000000000000000" pitchFamily="2" charset="0"/>
                <a:cs typeface="Roboto Medium" panose="02000000000000000000" pitchFamily="2" charset="0"/>
              </a:rPr>
              <a:t>Preventive Drug List – PV Core</a:t>
            </a:r>
            <a:endParaRPr lang="en-US" sz="800" kern="1200" dirty="0">
              <a:solidFill>
                <a:srgbClr val="A99271"/>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42" name="Picture 41" descr="A picture containing text, watch&#10;&#10;Description automatically generated">
            <a:extLst>
              <a:ext uri="{FF2B5EF4-FFF2-40B4-BE49-F238E27FC236}">
                <a16:creationId xmlns:a16="http://schemas.microsoft.com/office/drawing/2014/main" id="{E208B2F9-22E6-4D46-9227-2E1A946E8166}"/>
              </a:ext>
            </a:extLst>
          </p:cNvPr>
          <p:cNvPicPr>
            <a:picLocks noChangeAspect="1"/>
          </p:cNvPicPr>
          <p:nvPr/>
        </p:nvPicPr>
        <p:blipFill rotWithShape="1">
          <a:blip r:embed="rId4"/>
          <a:srcRect t="41139"/>
          <a:stretch/>
        </p:blipFill>
        <p:spPr>
          <a:xfrm>
            <a:off x="617648" y="1788080"/>
            <a:ext cx="757241" cy="548577"/>
          </a:xfrm>
          <a:prstGeom prst="rect">
            <a:avLst/>
          </a:prstGeom>
        </p:spPr>
      </p:pic>
      <p:pic>
        <p:nvPicPr>
          <p:cNvPr id="43" name="Picture 42" descr="A close-up of a silver coin&#10;&#10;Description automatically generated with medium confidence">
            <a:extLst>
              <a:ext uri="{FF2B5EF4-FFF2-40B4-BE49-F238E27FC236}">
                <a16:creationId xmlns:a16="http://schemas.microsoft.com/office/drawing/2014/main" id="{7853E1CF-CC15-4040-BDA0-DB8BAEFDB1C8}"/>
              </a:ext>
            </a:extLst>
          </p:cNvPr>
          <p:cNvPicPr>
            <a:picLocks noChangeAspect="1"/>
          </p:cNvPicPr>
          <p:nvPr/>
        </p:nvPicPr>
        <p:blipFill rotWithShape="1">
          <a:blip r:embed="rId5"/>
          <a:srcRect t="21464"/>
          <a:stretch/>
        </p:blipFill>
        <p:spPr>
          <a:xfrm>
            <a:off x="652723" y="2795360"/>
            <a:ext cx="687089" cy="528817"/>
          </a:xfrm>
          <a:prstGeom prst="rect">
            <a:avLst/>
          </a:prstGeom>
        </p:spPr>
      </p:pic>
      <p:pic>
        <p:nvPicPr>
          <p:cNvPr id="44" name="Picture 43" descr="A picture containing gear, metalware, mollusk&#10;&#10;Description automatically generated">
            <a:extLst>
              <a:ext uri="{FF2B5EF4-FFF2-40B4-BE49-F238E27FC236}">
                <a16:creationId xmlns:a16="http://schemas.microsoft.com/office/drawing/2014/main" id="{6E394BBF-D58D-4D40-A3E7-A28F8F699675}"/>
              </a:ext>
            </a:extLst>
          </p:cNvPr>
          <p:cNvPicPr>
            <a:picLocks noChangeAspect="1"/>
          </p:cNvPicPr>
          <p:nvPr/>
        </p:nvPicPr>
        <p:blipFill rotWithShape="1">
          <a:blip r:embed="rId6"/>
          <a:srcRect l="67829"/>
          <a:stretch/>
        </p:blipFill>
        <p:spPr>
          <a:xfrm>
            <a:off x="707720" y="3773248"/>
            <a:ext cx="604801" cy="602703"/>
          </a:xfrm>
          <a:prstGeom prst="rect">
            <a:avLst/>
          </a:prstGeom>
        </p:spPr>
      </p:pic>
      <p:sp>
        <p:nvSpPr>
          <p:cNvPr id="29" name="TextBox 28">
            <a:extLst>
              <a:ext uri="{FF2B5EF4-FFF2-40B4-BE49-F238E27FC236}">
                <a16:creationId xmlns:a16="http://schemas.microsoft.com/office/drawing/2014/main" id="{8B828B12-789F-4217-BCAB-5435C8FEAAC2}"/>
              </a:ext>
            </a:extLst>
          </p:cNvPr>
          <p:cNvSpPr txBox="1"/>
          <p:nvPr/>
        </p:nvSpPr>
        <p:spPr>
          <a:xfrm>
            <a:off x="557213" y="705825"/>
            <a:ext cx="4606900" cy="369332"/>
          </a:xfrm>
          <a:prstGeom prst="rect">
            <a:avLst/>
          </a:prstGeom>
          <a:noFill/>
        </p:spPr>
        <p:txBody>
          <a:bodyPr wrap="square">
            <a:spAutoFit/>
          </a:bodyPr>
          <a:lstStyle/>
          <a:p>
            <a:pPr eaLnBrk="1" hangingPunct="1">
              <a:spcBef>
                <a:spcPct val="0"/>
              </a:spcBef>
              <a:buFontTx/>
              <a:buNone/>
              <a:defRPr/>
            </a:pPr>
            <a:r>
              <a:rPr lang="en-US" altLang="en-US" sz="1800" dirty="0">
                <a:solidFill>
                  <a:schemeClr val="accent1"/>
                </a:solidFill>
                <a:latin typeface="Roboto" panose="02000000000000000000" pitchFamily="2" charset="0"/>
                <a:ea typeface="Roboto" panose="02000000000000000000" pitchFamily="2" charset="0"/>
                <a:cs typeface="Roboto" panose="02000000000000000000" pitchFamily="2" charset="0"/>
              </a:rPr>
              <a:t>Qualified HDHPs Plans</a:t>
            </a:r>
          </a:p>
        </p:txBody>
      </p:sp>
    </p:spTree>
    <p:extLst>
      <p:ext uri="{BB962C8B-B14F-4D97-AF65-F5344CB8AC3E}">
        <p14:creationId xmlns:p14="http://schemas.microsoft.com/office/powerpoint/2010/main" val="17572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7">
            <a:extLst>
              <a:ext uri="{FF2B5EF4-FFF2-40B4-BE49-F238E27FC236}">
                <a16:creationId xmlns:a16="http://schemas.microsoft.com/office/drawing/2014/main" id="{C496D746-C02F-904F-8759-B1D07B9F4BF2}"/>
              </a:ext>
            </a:extLst>
          </p:cNvPr>
          <p:cNvSpPr txBox="1">
            <a:spLocks noChangeArrowheads="1"/>
          </p:cNvSpPr>
          <p:nvPr/>
        </p:nvSpPr>
        <p:spPr bwMode="auto">
          <a:xfrm>
            <a:off x="557213" y="-56983"/>
            <a:ext cx="7083425" cy="1046440"/>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Summary of Changes for Prescription Drugs</a:t>
            </a:r>
          </a:p>
          <a:p>
            <a:pPr eaLnBrk="1" hangingPunct="1">
              <a:spcBef>
                <a:spcPct val="0"/>
              </a:spcBef>
              <a:buFontTx/>
              <a:buNone/>
              <a:defRPr/>
            </a:pPr>
            <a:r>
              <a:rPr lang="en-US" altLang="en-US" sz="1800" i="1" dirty="0">
                <a:solidFill>
                  <a:schemeClr val="accent1"/>
                </a:solidFill>
                <a:latin typeface="Roboto" panose="02000000000000000000" pitchFamily="2" charset="0"/>
                <a:ea typeface="Roboto" panose="02000000000000000000" pitchFamily="2" charset="0"/>
                <a:cs typeface="Roboto" panose="02000000000000000000" pitchFamily="2" charset="0"/>
              </a:rPr>
              <a:t>Qualified HDHP</a:t>
            </a:r>
          </a:p>
          <a:p>
            <a:pPr eaLnBrk="1" hangingPunct="1">
              <a:spcBef>
                <a:spcPct val="0"/>
              </a:spcBef>
              <a:buFontTx/>
              <a:buNone/>
              <a:defRPr/>
            </a:pPr>
            <a:r>
              <a:rPr lang="en-US" altLang="en-US" sz="1800" i="1" dirty="0">
                <a:solidFill>
                  <a:schemeClr val="accent1"/>
                </a:solidFill>
                <a:latin typeface="Roboto" panose="02000000000000000000" pitchFamily="2" charset="0"/>
                <a:ea typeface="Roboto" panose="02000000000000000000" pitchFamily="2" charset="0"/>
                <a:cs typeface="Roboto" panose="02000000000000000000" pitchFamily="2" charset="0"/>
              </a:rPr>
              <a:t>Formulary M1</a:t>
            </a:r>
          </a:p>
        </p:txBody>
      </p:sp>
      <p:sp>
        <p:nvSpPr>
          <p:cNvPr id="13" name="Rectangle 12">
            <a:extLst>
              <a:ext uri="{FF2B5EF4-FFF2-40B4-BE49-F238E27FC236}">
                <a16:creationId xmlns:a16="http://schemas.microsoft.com/office/drawing/2014/main" id="{15A97A3A-D10B-2245-A95D-6BA6A42B5BB0}"/>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dirty="0">
              <a:solidFill>
                <a:prstClr val="white"/>
              </a:solidFill>
            </a:endParaRPr>
          </a:p>
        </p:txBody>
      </p:sp>
      <p:sp>
        <p:nvSpPr>
          <p:cNvPr id="40966" name="Slide Number Placeholder 2">
            <a:extLst>
              <a:ext uri="{FF2B5EF4-FFF2-40B4-BE49-F238E27FC236}">
                <a16:creationId xmlns:a16="http://schemas.microsoft.com/office/drawing/2014/main" id="{E061314F-A58D-F349-B79D-4F6B9DB19FF0}"/>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fld id="{D56F4D64-0333-3048-A71B-1FE1E5E9631B}" type="slidenum">
              <a:rPr lang="en-US" altLang="en-US" sz="1200">
                <a:solidFill>
                  <a:srgbClr val="FFFFFF"/>
                </a:solidFill>
                <a:latin typeface="Roboto Light" panose="02000000000000000000" pitchFamily="2" charset="0"/>
              </a:rPr>
              <a:pPr algn="ctr" eaLnBrk="1" hangingPunct="1">
                <a:spcBef>
                  <a:spcPct val="0"/>
                </a:spcBef>
                <a:buFont typeface="Arial" panose="020B0604020202020204" pitchFamily="34" charset="0"/>
                <a:buNone/>
              </a:pPr>
              <a:t>11</a:t>
            </a:fld>
            <a:endParaRPr lang="en-US" altLang="en-US" sz="1200" dirty="0">
              <a:solidFill>
                <a:srgbClr val="FFFFFF"/>
              </a:solidFill>
              <a:latin typeface="Roboto Light" panose="02000000000000000000" pitchFamily="2" charset="0"/>
            </a:endParaRPr>
          </a:p>
        </p:txBody>
      </p:sp>
      <p:sp>
        <p:nvSpPr>
          <p:cNvPr id="9" name="Rectangle 10">
            <a:extLst>
              <a:ext uri="{FF2B5EF4-FFF2-40B4-BE49-F238E27FC236}">
                <a16:creationId xmlns:a16="http://schemas.microsoft.com/office/drawing/2014/main" id="{F5C5BA02-137A-BE4C-8AB5-42CAC4A4B65D}"/>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0" name="Picture 9">
            <a:extLst>
              <a:ext uri="{FF2B5EF4-FFF2-40B4-BE49-F238E27FC236}">
                <a16:creationId xmlns:a16="http://schemas.microsoft.com/office/drawing/2014/main" id="{77E614AD-DA3E-4645-9C92-C57478398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cxnSp>
        <p:nvCxnSpPr>
          <p:cNvPr id="29" name="Straight Connector 28">
            <a:extLst>
              <a:ext uri="{FF2B5EF4-FFF2-40B4-BE49-F238E27FC236}">
                <a16:creationId xmlns:a16="http://schemas.microsoft.com/office/drawing/2014/main" id="{929DBAAA-19BC-4721-8417-39A1A114B45C}"/>
              </a:ext>
            </a:extLst>
          </p:cNvPr>
          <p:cNvCxnSpPr/>
          <p:nvPr/>
        </p:nvCxnSpPr>
        <p:spPr>
          <a:xfrm>
            <a:off x="696646" y="1085155"/>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0" name="Content Placeholder 3">
            <a:extLst>
              <a:ext uri="{FF2B5EF4-FFF2-40B4-BE49-F238E27FC236}">
                <a16:creationId xmlns:a16="http://schemas.microsoft.com/office/drawing/2014/main" id="{220E0872-5345-42D4-B2C3-34460FF35EBF}"/>
              </a:ext>
            </a:extLst>
          </p:cNvPr>
          <p:cNvSpPr txBox="1">
            <a:spLocks/>
          </p:cNvSpPr>
          <p:nvPr/>
        </p:nvSpPr>
        <p:spPr>
          <a:xfrm>
            <a:off x="1501022" y="2231976"/>
            <a:ext cx="2901255" cy="2763441"/>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900"/>
              </a:spcAft>
              <a:defRPr/>
            </a:pPr>
            <a:r>
              <a:rPr lang="en-US" sz="12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IRS released updated guidance on what is considered “preventive”</a:t>
            </a:r>
          </a:p>
          <a:p>
            <a:pPr>
              <a:spcAft>
                <a:spcPts val="900"/>
              </a:spcAft>
              <a:defRPr/>
            </a:pPr>
            <a:r>
              <a:rPr lang="en-US" sz="12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Limited and lean PV offerings compared to competitors</a:t>
            </a:r>
          </a:p>
          <a:p>
            <a:pPr>
              <a:spcAft>
                <a:spcPts val="900"/>
              </a:spcAft>
              <a:defRPr/>
            </a:pPr>
            <a:r>
              <a:rPr lang="en-US" sz="12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Too many low value drugs on current PV lists &amp; missing certain high value drugs (e.g. insulins)</a:t>
            </a:r>
          </a:p>
        </p:txBody>
      </p:sp>
      <p:cxnSp>
        <p:nvCxnSpPr>
          <p:cNvPr id="31" name="Straight Connector 30">
            <a:extLst>
              <a:ext uri="{FF2B5EF4-FFF2-40B4-BE49-F238E27FC236}">
                <a16:creationId xmlns:a16="http://schemas.microsoft.com/office/drawing/2014/main" id="{E1BBD80C-8861-4E6E-BD1A-C93BD84B1B9C}"/>
              </a:ext>
            </a:extLst>
          </p:cNvPr>
          <p:cNvCxnSpPr>
            <a:cxnSpLocks/>
          </p:cNvCxnSpPr>
          <p:nvPr/>
        </p:nvCxnSpPr>
        <p:spPr>
          <a:xfrm>
            <a:off x="4513134" y="1550144"/>
            <a:ext cx="0" cy="2603663"/>
          </a:xfrm>
          <a:prstGeom prst="line">
            <a:avLst/>
          </a:prstGeom>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7D17DACC-132B-420F-85D5-0E50C758D039}"/>
              </a:ext>
            </a:extLst>
          </p:cNvPr>
          <p:cNvSpPr txBox="1">
            <a:spLocks/>
          </p:cNvSpPr>
          <p:nvPr/>
        </p:nvSpPr>
        <p:spPr>
          <a:xfrm>
            <a:off x="4800064" y="2263852"/>
            <a:ext cx="2901255" cy="276344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900"/>
              </a:spcAft>
              <a:defRPr/>
            </a:pPr>
            <a:r>
              <a:rPr lang="en-US" sz="12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Ensures IRS compliance</a:t>
            </a:r>
          </a:p>
          <a:p>
            <a:pPr>
              <a:spcAft>
                <a:spcPts val="900"/>
              </a:spcAft>
              <a:defRPr/>
            </a:pPr>
            <a:r>
              <a:rPr lang="en-US" sz="12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Creates a more flexible, robust offering</a:t>
            </a:r>
          </a:p>
          <a:p>
            <a:pPr>
              <a:spcAft>
                <a:spcPts val="900"/>
              </a:spcAft>
              <a:defRPr/>
            </a:pPr>
            <a:r>
              <a:rPr lang="en-US" sz="12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Ensures coverage of high value drugs only</a:t>
            </a:r>
          </a:p>
        </p:txBody>
      </p:sp>
      <p:sp>
        <p:nvSpPr>
          <p:cNvPr id="33" name="Content Placeholder 3">
            <a:extLst>
              <a:ext uri="{FF2B5EF4-FFF2-40B4-BE49-F238E27FC236}">
                <a16:creationId xmlns:a16="http://schemas.microsoft.com/office/drawing/2014/main" id="{DDC11B02-71B7-4508-BB87-44FDC8857A73}"/>
              </a:ext>
            </a:extLst>
          </p:cNvPr>
          <p:cNvSpPr txBox="1">
            <a:spLocks/>
          </p:cNvSpPr>
          <p:nvPr/>
        </p:nvSpPr>
        <p:spPr>
          <a:xfrm>
            <a:off x="5628544" y="1662879"/>
            <a:ext cx="870884" cy="29725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350" b="1" dirty="0">
                <a:solidFill>
                  <a:schemeClr val="accent2"/>
                </a:solidFill>
                <a:latin typeface="Roboto Light" panose="02000000000000000000" pitchFamily="2" charset="0"/>
                <a:ea typeface="Roboto Light" panose="02000000000000000000" pitchFamily="2" charset="0"/>
                <a:cs typeface="Roboto Light" panose="02000000000000000000" pitchFamily="2" charset="0"/>
              </a:rPr>
              <a:t>Benefits</a:t>
            </a:r>
          </a:p>
        </p:txBody>
      </p:sp>
      <p:sp>
        <p:nvSpPr>
          <p:cNvPr id="34" name="Content Placeholder 3">
            <a:extLst>
              <a:ext uri="{FF2B5EF4-FFF2-40B4-BE49-F238E27FC236}">
                <a16:creationId xmlns:a16="http://schemas.microsoft.com/office/drawing/2014/main" id="{AE45535D-62EB-4C27-96D0-38450BBB414F}"/>
              </a:ext>
            </a:extLst>
          </p:cNvPr>
          <p:cNvSpPr txBox="1">
            <a:spLocks/>
          </p:cNvSpPr>
          <p:nvPr/>
        </p:nvSpPr>
        <p:spPr>
          <a:xfrm>
            <a:off x="2443085" y="1633314"/>
            <a:ext cx="870884" cy="29725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350" b="1" dirty="0">
                <a:solidFill>
                  <a:schemeClr val="accent2"/>
                </a:solidFill>
                <a:latin typeface="Roboto Light" panose="02000000000000000000" pitchFamily="2" charset="0"/>
                <a:ea typeface="Roboto Light" panose="02000000000000000000" pitchFamily="2" charset="0"/>
                <a:cs typeface="Roboto Light" panose="02000000000000000000" pitchFamily="2" charset="0"/>
              </a:rPr>
              <a:t>Rationale</a:t>
            </a:r>
          </a:p>
        </p:txBody>
      </p:sp>
      <p:cxnSp>
        <p:nvCxnSpPr>
          <p:cNvPr id="35" name="Straight Connector 34">
            <a:extLst>
              <a:ext uri="{FF2B5EF4-FFF2-40B4-BE49-F238E27FC236}">
                <a16:creationId xmlns:a16="http://schemas.microsoft.com/office/drawing/2014/main" id="{B73C5466-DC80-4784-BCC4-547273BBBE5A}"/>
              </a:ext>
            </a:extLst>
          </p:cNvPr>
          <p:cNvCxnSpPr>
            <a:cxnSpLocks/>
          </p:cNvCxnSpPr>
          <p:nvPr/>
        </p:nvCxnSpPr>
        <p:spPr>
          <a:xfrm>
            <a:off x="1579186" y="1982817"/>
            <a:ext cx="5732368" cy="2579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45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1040BE8F-CC2F-4876-994A-F88D424AE0BD}"/>
              </a:ext>
            </a:extLst>
          </p:cNvPr>
          <p:cNvSpPr txBox="1">
            <a:spLocks/>
          </p:cNvSpPr>
          <p:nvPr/>
        </p:nvSpPr>
        <p:spPr>
          <a:xfrm>
            <a:off x="3412028" y="3212122"/>
            <a:ext cx="2581825" cy="363308"/>
          </a:xfrm>
          <a:prstGeom prst="rect">
            <a:avLst/>
          </a:prstGeom>
          <a:noFill/>
          <a:ln>
            <a:noFill/>
          </a:ln>
        </p:spPr>
        <p:txBody>
          <a:bodyPr wrap="square" lIns="91440" tIns="45720" rIns="91440" bIns="45720" anchor="ctr" anchorCtr="0">
            <a:noAutofit/>
          </a:bodyPr>
          <a:lstStyle>
            <a:lvl1pPr marL="0" indent="0" algn="l" defTabSz="607287" rtl="0" eaLnBrk="0" fontAlgn="base" hangingPunct="0">
              <a:spcBef>
                <a:spcPts val="0"/>
              </a:spcBef>
              <a:spcAft>
                <a:spcPts val="600"/>
              </a:spcAft>
              <a:buFontTx/>
              <a:buNone/>
              <a:defRPr sz="1000" kern="1200">
                <a:solidFill>
                  <a:schemeClr val="tx1"/>
                </a:solidFill>
                <a:latin typeface="+mn-lt"/>
                <a:ea typeface="+mn-ea"/>
                <a:cs typeface="+mn-cs"/>
              </a:defRPr>
            </a:lvl1pPr>
            <a:lvl2pPr marL="18288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36576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54864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73152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3351376" indent="-304671" algn="l" defTabSz="609342" rtl="0" eaLnBrk="1" latinLnBrk="0" hangingPunct="1">
              <a:spcBef>
                <a:spcPct val="20000"/>
              </a:spcBef>
              <a:buFont typeface="Arial"/>
              <a:buChar char="•"/>
              <a:defRPr sz="2666" kern="1200">
                <a:solidFill>
                  <a:schemeClr val="tx1"/>
                </a:solidFill>
                <a:latin typeface="+mn-lt"/>
                <a:ea typeface="+mn-ea"/>
                <a:cs typeface="+mn-cs"/>
              </a:defRPr>
            </a:lvl6pPr>
            <a:lvl7pPr marL="3960716" indent="-304671" algn="l" defTabSz="609342" rtl="0" eaLnBrk="1" latinLnBrk="0" hangingPunct="1">
              <a:spcBef>
                <a:spcPct val="20000"/>
              </a:spcBef>
              <a:buFont typeface="Arial"/>
              <a:buChar char="•"/>
              <a:defRPr sz="2666" kern="1200">
                <a:solidFill>
                  <a:schemeClr val="tx1"/>
                </a:solidFill>
                <a:latin typeface="+mn-lt"/>
                <a:ea typeface="+mn-ea"/>
                <a:cs typeface="+mn-cs"/>
              </a:defRPr>
            </a:lvl7pPr>
            <a:lvl8pPr marL="4570057" indent="-304671" algn="l" defTabSz="609342" rtl="0" eaLnBrk="1" latinLnBrk="0" hangingPunct="1">
              <a:spcBef>
                <a:spcPct val="20000"/>
              </a:spcBef>
              <a:buFont typeface="Arial"/>
              <a:buChar char="•"/>
              <a:defRPr sz="2666" kern="1200">
                <a:solidFill>
                  <a:schemeClr val="tx1"/>
                </a:solidFill>
                <a:latin typeface="+mn-lt"/>
                <a:ea typeface="+mn-ea"/>
                <a:cs typeface="+mn-cs"/>
              </a:defRPr>
            </a:lvl8pPr>
            <a:lvl9pPr marL="5179399" indent="-304671" algn="l" defTabSz="609342"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1200" b="0" dirty="0">
                <a:latin typeface="+mn-lt"/>
                <a:ea typeface="Roboto Medium" panose="02000000000000000000" pitchFamily="2" charset="0"/>
                <a:cs typeface="Roboto Medium" panose="02000000000000000000" pitchFamily="2" charset="0"/>
              </a:rPr>
              <a:t>Unlimited</a:t>
            </a:r>
          </a:p>
        </p:txBody>
      </p:sp>
      <p:sp>
        <p:nvSpPr>
          <p:cNvPr id="15" name="Rectangle 14">
            <a:extLst>
              <a:ext uri="{FF2B5EF4-FFF2-40B4-BE49-F238E27FC236}">
                <a16:creationId xmlns:a16="http://schemas.microsoft.com/office/drawing/2014/main" id="{A86C93E8-246C-42B5-886A-C4F9487A3059}"/>
              </a:ext>
            </a:extLst>
          </p:cNvPr>
          <p:cNvSpPr/>
          <p:nvPr/>
        </p:nvSpPr>
        <p:spPr>
          <a:xfrm>
            <a:off x="3410640" y="1215535"/>
            <a:ext cx="5240177" cy="3517658"/>
          </a:xfrm>
          <a:prstGeom prst="rect">
            <a:avLst/>
          </a:prstGeom>
          <a:solidFill>
            <a:schemeClr val="bg1"/>
          </a:solidFill>
          <a:ln w="6350" cap="flat" cmpd="sng" algn="ctr">
            <a:solidFill>
              <a:schemeClr val="bg1">
                <a:lumMod val="85000"/>
              </a:schemeClr>
            </a:solidFill>
            <a:prstDash val="solid"/>
          </a:ln>
          <a:effectLst/>
        </p:spPr>
        <p:txBody>
          <a:bodyPr lIns="0" tIns="0" rIns="0" bIns="0" rtlCol="0" anchor="ctr" anchorCtr="0"/>
          <a:lstStyle/>
          <a:p>
            <a:pPr algn="ctr" defTabSz="914400">
              <a:spcAft>
                <a:spcPts val="600"/>
              </a:spcAft>
            </a:pPr>
            <a:endParaRPr lang="en-US" altLang="en-US" sz="2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3010" name="TextBox 7">
            <a:extLst>
              <a:ext uri="{FF2B5EF4-FFF2-40B4-BE49-F238E27FC236}">
                <a16:creationId xmlns:a16="http://schemas.microsoft.com/office/drawing/2014/main" id="{C201DC81-35B1-3441-8990-4C0453B53B87}"/>
              </a:ext>
            </a:extLst>
          </p:cNvPr>
          <p:cNvSpPr txBox="1">
            <a:spLocks noChangeArrowheads="1"/>
          </p:cNvSpPr>
          <p:nvPr/>
        </p:nvSpPr>
        <p:spPr bwMode="auto">
          <a:xfrm>
            <a:off x="557213" y="256032"/>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Peak Care NOW – New for 2022</a:t>
            </a:r>
          </a:p>
        </p:txBody>
      </p:sp>
      <p:cxnSp>
        <p:nvCxnSpPr>
          <p:cNvPr id="7" name="Straight Connector 6">
            <a:extLst>
              <a:ext uri="{FF2B5EF4-FFF2-40B4-BE49-F238E27FC236}">
                <a16:creationId xmlns:a16="http://schemas.microsoft.com/office/drawing/2014/main" id="{6D4BAA8F-0D61-EF4E-97E4-5A9CAD08F53B}"/>
              </a:ext>
            </a:extLst>
          </p:cNvPr>
          <p:cNvCxnSpPr/>
          <p:nvPr/>
        </p:nvCxnSpPr>
        <p:spPr>
          <a:xfrm>
            <a:off x="654051" y="748157"/>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AFBD880-C821-ED4B-9534-87EF78A84A7D}"/>
              </a:ext>
            </a:extLst>
          </p:cNvPr>
          <p:cNvSpPr/>
          <p:nvPr/>
        </p:nvSpPr>
        <p:spPr>
          <a:xfrm rot="10800000">
            <a:off x="0" y="4746971"/>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dirty="0">
              <a:solidFill>
                <a:prstClr val="white"/>
              </a:solidFill>
            </a:endParaRPr>
          </a:p>
        </p:txBody>
      </p:sp>
      <p:sp>
        <p:nvSpPr>
          <p:cNvPr id="43014" name="Slide Number Placeholder 2">
            <a:extLst>
              <a:ext uri="{FF2B5EF4-FFF2-40B4-BE49-F238E27FC236}">
                <a16:creationId xmlns:a16="http://schemas.microsoft.com/office/drawing/2014/main" id="{15EAAB93-3BC3-8D4C-B9CF-7E10BA3B7547}"/>
              </a:ext>
            </a:extLst>
          </p:cNvPr>
          <p:cNvSpPr txBox="1">
            <a:spLocks/>
          </p:cNvSpPr>
          <p:nvPr/>
        </p:nvSpPr>
        <p:spPr bwMode="auto">
          <a:xfrm>
            <a:off x="4359275" y="4819996"/>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fld id="{E811A0BB-446C-B34A-8156-B30FAD1FDD6F}" type="slidenum">
              <a:rPr lang="en-US" altLang="en-US" sz="1200">
                <a:solidFill>
                  <a:srgbClr val="FFFFFF"/>
                </a:solidFill>
                <a:latin typeface="Roboto Light" panose="02000000000000000000" pitchFamily="2" charset="0"/>
              </a:rPr>
              <a:pPr algn="ctr" eaLnBrk="1" hangingPunct="1">
                <a:spcBef>
                  <a:spcPct val="0"/>
                </a:spcBef>
                <a:buFont typeface="Arial" panose="020B0604020202020204" pitchFamily="34" charset="0"/>
                <a:buNone/>
              </a:pPr>
              <a:t>12</a:t>
            </a:fld>
            <a:endParaRPr lang="en-US" altLang="en-US" sz="1200" dirty="0">
              <a:solidFill>
                <a:srgbClr val="FFFFFF"/>
              </a:solidFill>
              <a:latin typeface="Roboto Light" panose="02000000000000000000" pitchFamily="2" charset="0"/>
            </a:endParaRPr>
          </a:p>
        </p:txBody>
      </p:sp>
      <p:sp>
        <p:nvSpPr>
          <p:cNvPr id="9" name="Rectangle 10">
            <a:extLst>
              <a:ext uri="{FF2B5EF4-FFF2-40B4-BE49-F238E27FC236}">
                <a16:creationId xmlns:a16="http://schemas.microsoft.com/office/drawing/2014/main" id="{7D92B5DE-8B18-6D47-BDDF-C0995C246B43}"/>
              </a:ext>
            </a:extLst>
          </p:cNvPr>
          <p:cNvSpPr>
            <a:spLocks noChangeArrowheads="1"/>
          </p:cNvSpPr>
          <p:nvPr/>
        </p:nvSpPr>
        <p:spPr bwMode="auto">
          <a:xfrm>
            <a:off x="0" y="4867621"/>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0" name="Picture 9">
            <a:extLst>
              <a:ext uri="{FF2B5EF4-FFF2-40B4-BE49-F238E27FC236}">
                <a16:creationId xmlns:a16="http://schemas.microsoft.com/office/drawing/2014/main" id="{EFAB7D9C-85CA-534C-BFED-2E0124A19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4818168"/>
            <a:ext cx="870052" cy="243879"/>
          </a:xfrm>
          <a:prstGeom prst="rect">
            <a:avLst/>
          </a:prstGeom>
        </p:spPr>
      </p:pic>
      <p:sp>
        <p:nvSpPr>
          <p:cNvPr id="23" name="TextBox 22">
            <a:extLst>
              <a:ext uri="{FF2B5EF4-FFF2-40B4-BE49-F238E27FC236}">
                <a16:creationId xmlns:a16="http://schemas.microsoft.com/office/drawing/2014/main" id="{6F32513D-98FE-4783-8962-45AF7F0A40C9}"/>
              </a:ext>
            </a:extLst>
          </p:cNvPr>
          <p:cNvSpPr txBox="1"/>
          <p:nvPr/>
        </p:nvSpPr>
        <p:spPr>
          <a:xfrm>
            <a:off x="625635" y="1381691"/>
            <a:ext cx="6538207" cy="307777"/>
          </a:xfrm>
          <a:prstGeom prst="rect">
            <a:avLst/>
          </a:prstGeom>
          <a:noFill/>
        </p:spPr>
        <p:txBody>
          <a:bodyPr wrap="square" rtlCol="0">
            <a:sp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Peak Care NOW 4000 Silver</a:t>
            </a:r>
          </a:p>
        </p:txBody>
      </p:sp>
      <p:pic>
        <p:nvPicPr>
          <p:cNvPr id="24" name="Graphic 23" descr="Wreath">
            <a:extLst>
              <a:ext uri="{FF2B5EF4-FFF2-40B4-BE49-F238E27FC236}">
                <a16:creationId xmlns:a16="http://schemas.microsoft.com/office/drawing/2014/main" id="{1482F3BB-EE50-437B-BA09-D240A7D752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012" y="1366339"/>
            <a:ext cx="362371" cy="362371"/>
          </a:xfrm>
          <a:prstGeom prst="rect">
            <a:avLst/>
          </a:prstGeom>
        </p:spPr>
      </p:pic>
      <p:grpSp>
        <p:nvGrpSpPr>
          <p:cNvPr id="5" name="Group 4">
            <a:extLst>
              <a:ext uri="{FF2B5EF4-FFF2-40B4-BE49-F238E27FC236}">
                <a16:creationId xmlns:a16="http://schemas.microsoft.com/office/drawing/2014/main" id="{A6583196-3306-4B5D-9E83-856D5FBBDDD4}"/>
              </a:ext>
            </a:extLst>
          </p:cNvPr>
          <p:cNvGrpSpPr/>
          <p:nvPr/>
        </p:nvGrpSpPr>
        <p:grpSpPr>
          <a:xfrm>
            <a:off x="281838" y="1878039"/>
            <a:ext cx="8695894" cy="269571"/>
            <a:chOff x="299847" y="2007488"/>
            <a:chExt cx="8637222" cy="269571"/>
          </a:xfrm>
        </p:grpSpPr>
        <p:sp>
          <p:nvSpPr>
            <p:cNvPr id="27" name="Arrow: Pentagon 26">
              <a:extLst>
                <a:ext uri="{FF2B5EF4-FFF2-40B4-BE49-F238E27FC236}">
                  <a16:creationId xmlns:a16="http://schemas.microsoft.com/office/drawing/2014/main" id="{DE7D45CC-B5FC-4BB8-B664-249C4A307B1A}"/>
                </a:ext>
              </a:extLst>
            </p:cNvPr>
            <p:cNvSpPr/>
            <p:nvPr/>
          </p:nvSpPr>
          <p:spPr>
            <a:xfrm>
              <a:off x="628848" y="2016770"/>
              <a:ext cx="8308221" cy="231505"/>
            </a:xfrm>
            <a:prstGeom prst="homePlate">
              <a:avLst>
                <a:gd name="adj" fmla="val 32582"/>
              </a:avLst>
            </a:prstGeom>
            <a:solidFill>
              <a:schemeClr val="bg2">
                <a:lumMod val="50000"/>
                <a:alpha val="1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endPar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8" name="Text Placeholder 10">
              <a:extLst>
                <a:ext uri="{FF2B5EF4-FFF2-40B4-BE49-F238E27FC236}">
                  <a16:creationId xmlns:a16="http://schemas.microsoft.com/office/drawing/2014/main" id="{0DCD4454-B6B3-470E-8044-26BCE52C53B8}"/>
                </a:ext>
              </a:extLst>
            </p:cNvPr>
            <p:cNvSpPr txBox="1">
              <a:spLocks/>
            </p:cNvSpPr>
            <p:nvPr/>
          </p:nvSpPr>
          <p:spPr>
            <a:xfrm>
              <a:off x="3380838" y="2008105"/>
              <a:ext cx="5269979" cy="235065"/>
            </a:xfrm>
            <a:prstGeom prst="rect">
              <a:avLst/>
            </a:prstGeom>
            <a:noFill/>
            <a:ln>
              <a:noFill/>
            </a:ln>
          </p:spPr>
          <p:txBody>
            <a:bodyPr wrap="square" lIns="91440" tIns="45720" rIns="91440" bIns="45720" anchor="ctr" anchorCtr="0">
              <a:noAutofit/>
            </a:bodyPr>
            <a:lstStyle>
              <a:lvl1pPr marL="0" indent="0" algn="l" defTabSz="607287" rtl="0" eaLnBrk="0" fontAlgn="base" hangingPunct="0">
                <a:spcBef>
                  <a:spcPts val="0"/>
                </a:spcBef>
                <a:spcAft>
                  <a:spcPts val="600"/>
                </a:spcAft>
                <a:buFontTx/>
                <a:buNone/>
                <a:defRPr sz="1000" kern="1200">
                  <a:solidFill>
                    <a:schemeClr val="tx1"/>
                  </a:solidFill>
                  <a:latin typeface="+mn-lt"/>
                  <a:ea typeface="+mn-ea"/>
                  <a:cs typeface="+mn-cs"/>
                </a:defRPr>
              </a:lvl1pPr>
              <a:lvl2pPr marL="18288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36576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54864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73152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3351376" indent="-304671" algn="l" defTabSz="609342" rtl="0" eaLnBrk="1" latinLnBrk="0" hangingPunct="1">
                <a:spcBef>
                  <a:spcPct val="20000"/>
                </a:spcBef>
                <a:buFont typeface="Arial"/>
                <a:buChar char="•"/>
                <a:defRPr sz="2666" kern="1200">
                  <a:solidFill>
                    <a:schemeClr val="tx1"/>
                  </a:solidFill>
                  <a:latin typeface="+mn-lt"/>
                  <a:ea typeface="+mn-ea"/>
                  <a:cs typeface="+mn-cs"/>
                </a:defRPr>
              </a:lvl6pPr>
              <a:lvl7pPr marL="3960716" indent="-304671" algn="l" defTabSz="609342" rtl="0" eaLnBrk="1" latinLnBrk="0" hangingPunct="1">
                <a:spcBef>
                  <a:spcPct val="20000"/>
                </a:spcBef>
                <a:buFont typeface="Arial"/>
                <a:buChar char="•"/>
                <a:defRPr sz="2666" kern="1200">
                  <a:solidFill>
                    <a:schemeClr val="tx1"/>
                  </a:solidFill>
                  <a:latin typeface="+mn-lt"/>
                  <a:ea typeface="+mn-ea"/>
                  <a:cs typeface="+mn-cs"/>
                </a:defRPr>
              </a:lvl7pPr>
              <a:lvl8pPr marL="4570057" indent="-304671" algn="l" defTabSz="609342" rtl="0" eaLnBrk="1" latinLnBrk="0" hangingPunct="1">
                <a:spcBef>
                  <a:spcPct val="20000"/>
                </a:spcBef>
                <a:buFont typeface="Arial"/>
                <a:buChar char="•"/>
                <a:defRPr sz="2666" kern="1200">
                  <a:solidFill>
                    <a:schemeClr val="tx1"/>
                  </a:solidFill>
                  <a:latin typeface="+mn-lt"/>
                  <a:ea typeface="+mn-ea"/>
                  <a:cs typeface="+mn-cs"/>
                </a:defRPr>
              </a:lvl8pPr>
              <a:lvl9pPr marL="5179399" indent="-304671" algn="l" defTabSz="609342"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1200" b="0" dirty="0">
                  <a:latin typeface="+mn-lt"/>
                  <a:ea typeface="Roboto Medium" panose="02000000000000000000" pitchFamily="2" charset="0"/>
                  <a:cs typeface="Roboto Medium" panose="02000000000000000000" pitchFamily="2" charset="0"/>
                </a:rPr>
                <a:t>$8,550</a:t>
              </a:r>
            </a:p>
          </p:txBody>
        </p:sp>
        <p:sp>
          <p:nvSpPr>
            <p:cNvPr id="30" name="Arrow: Pentagon 29">
              <a:extLst>
                <a:ext uri="{FF2B5EF4-FFF2-40B4-BE49-F238E27FC236}">
                  <a16:creationId xmlns:a16="http://schemas.microsoft.com/office/drawing/2014/main" id="{14A4C91D-A9A4-46D0-8B39-EBBCA3EF7972}"/>
                </a:ext>
              </a:extLst>
            </p:cNvPr>
            <p:cNvSpPr/>
            <p:nvPr/>
          </p:nvSpPr>
          <p:spPr>
            <a:xfrm>
              <a:off x="299847" y="2007488"/>
              <a:ext cx="3214916" cy="269571"/>
            </a:xfrm>
            <a:prstGeom prst="homePlate">
              <a:avLst>
                <a:gd name="adj" fmla="val 32582"/>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Out of Pocket Maximum</a:t>
              </a:r>
            </a:p>
          </p:txBody>
        </p:sp>
      </p:grpSp>
      <p:grpSp>
        <p:nvGrpSpPr>
          <p:cNvPr id="3" name="Group 2">
            <a:extLst>
              <a:ext uri="{FF2B5EF4-FFF2-40B4-BE49-F238E27FC236}">
                <a16:creationId xmlns:a16="http://schemas.microsoft.com/office/drawing/2014/main" id="{8FCC4CAB-AE2B-47E4-B6E7-6A154CE7AE6D}"/>
              </a:ext>
            </a:extLst>
          </p:cNvPr>
          <p:cNvGrpSpPr/>
          <p:nvPr/>
        </p:nvGrpSpPr>
        <p:grpSpPr>
          <a:xfrm>
            <a:off x="281838" y="1214274"/>
            <a:ext cx="8701370" cy="274760"/>
            <a:chOff x="303423" y="1357206"/>
            <a:chExt cx="8686870" cy="274760"/>
          </a:xfrm>
        </p:grpSpPr>
        <p:sp>
          <p:nvSpPr>
            <p:cNvPr id="33" name="Arrow: Pentagon 32">
              <a:extLst>
                <a:ext uri="{FF2B5EF4-FFF2-40B4-BE49-F238E27FC236}">
                  <a16:creationId xmlns:a16="http://schemas.microsoft.com/office/drawing/2014/main" id="{E0244376-C354-4554-8F8D-B2BB83D1810E}"/>
                </a:ext>
              </a:extLst>
            </p:cNvPr>
            <p:cNvSpPr/>
            <p:nvPr/>
          </p:nvSpPr>
          <p:spPr>
            <a:xfrm>
              <a:off x="625635" y="1366339"/>
              <a:ext cx="8364658" cy="231505"/>
            </a:xfrm>
            <a:prstGeom prst="homePlate">
              <a:avLst>
                <a:gd name="adj" fmla="val 32582"/>
              </a:avLst>
            </a:prstGeom>
            <a:solidFill>
              <a:schemeClr val="bg2">
                <a:lumMod val="50000"/>
                <a:alpha val="1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endPar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4" name="Text Placeholder 10">
              <a:extLst>
                <a:ext uri="{FF2B5EF4-FFF2-40B4-BE49-F238E27FC236}">
                  <a16:creationId xmlns:a16="http://schemas.microsoft.com/office/drawing/2014/main" id="{39B2B952-8131-4DE3-8785-2EDDBC7376E3}"/>
                </a:ext>
              </a:extLst>
            </p:cNvPr>
            <p:cNvSpPr txBox="1">
              <a:spLocks/>
            </p:cNvSpPr>
            <p:nvPr/>
          </p:nvSpPr>
          <p:spPr>
            <a:xfrm>
              <a:off x="3383611" y="1380475"/>
              <a:ext cx="5268594" cy="251491"/>
            </a:xfrm>
            <a:prstGeom prst="rect">
              <a:avLst/>
            </a:prstGeom>
            <a:noFill/>
            <a:ln>
              <a:noFill/>
            </a:ln>
          </p:spPr>
          <p:txBody>
            <a:bodyPr wrap="square" lIns="91440" tIns="45720" rIns="91440" bIns="45720" anchor="ctr" anchorCtr="0">
              <a:noAutofit/>
            </a:bodyPr>
            <a:lstStyle>
              <a:lvl1pPr marL="0" indent="0" algn="l" defTabSz="607287" rtl="0" eaLnBrk="0" fontAlgn="base" hangingPunct="0">
                <a:spcBef>
                  <a:spcPts val="0"/>
                </a:spcBef>
                <a:spcAft>
                  <a:spcPts val="600"/>
                </a:spcAft>
                <a:buFontTx/>
                <a:buNone/>
                <a:defRPr sz="1000" kern="1200">
                  <a:solidFill>
                    <a:schemeClr val="tx1"/>
                  </a:solidFill>
                  <a:latin typeface="+mn-lt"/>
                  <a:ea typeface="+mn-ea"/>
                  <a:cs typeface="+mn-cs"/>
                </a:defRPr>
              </a:lvl1pPr>
              <a:lvl2pPr marL="18288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36576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54864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73152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3351376" indent="-304671" algn="l" defTabSz="609342" rtl="0" eaLnBrk="1" latinLnBrk="0" hangingPunct="1">
                <a:spcBef>
                  <a:spcPct val="20000"/>
                </a:spcBef>
                <a:buFont typeface="Arial"/>
                <a:buChar char="•"/>
                <a:defRPr sz="2666" kern="1200">
                  <a:solidFill>
                    <a:schemeClr val="tx1"/>
                  </a:solidFill>
                  <a:latin typeface="+mn-lt"/>
                  <a:ea typeface="+mn-ea"/>
                  <a:cs typeface="+mn-cs"/>
                </a:defRPr>
              </a:lvl6pPr>
              <a:lvl7pPr marL="3960716" indent="-304671" algn="l" defTabSz="609342" rtl="0" eaLnBrk="1" latinLnBrk="0" hangingPunct="1">
                <a:spcBef>
                  <a:spcPct val="20000"/>
                </a:spcBef>
                <a:buFont typeface="Arial"/>
                <a:buChar char="•"/>
                <a:defRPr sz="2666" kern="1200">
                  <a:solidFill>
                    <a:schemeClr val="tx1"/>
                  </a:solidFill>
                  <a:latin typeface="+mn-lt"/>
                  <a:ea typeface="+mn-ea"/>
                  <a:cs typeface="+mn-cs"/>
                </a:defRPr>
              </a:lvl7pPr>
              <a:lvl8pPr marL="4570057" indent="-304671" algn="l" defTabSz="609342" rtl="0" eaLnBrk="1" latinLnBrk="0" hangingPunct="1">
                <a:spcBef>
                  <a:spcPct val="20000"/>
                </a:spcBef>
                <a:buFont typeface="Arial"/>
                <a:buChar char="•"/>
                <a:defRPr sz="2666" kern="1200">
                  <a:solidFill>
                    <a:schemeClr val="tx1"/>
                  </a:solidFill>
                  <a:latin typeface="+mn-lt"/>
                  <a:ea typeface="+mn-ea"/>
                  <a:cs typeface="+mn-cs"/>
                </a:defRPr>
              </a:lvl8pPr>
              <a:lvl9pPr marL="5179399" indent="-304671" algn="l" defTabSz="609342"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1200" b="0" dirty="0">
                  <a:latin typeface="+mn-lt"/>
                  <a:ea typeface="Roboto Medium" panose="02000000000000000000" pitchFamily="2" charset="0"/>
                  <a:cs typeface="Roboto Medium" panose="02000000000000000000" pitchFamily="2" charset="0"/>
                </a:rPr>
                <a:t>$4000</a:t>
              </a:r>
            </a:p>
          </p:txBody>
        </p:sp>
        <p:sp>
          <p:nvSpPr>
            <p:cNvPr id="36" name="Arrow: Pentagon 35">
              <a:extLst>
                <a:ext uri="{FF2B5EF4-FFF2-40B4-BE49-F238E27FC236}">
                  <a16:creationId xmlns:a16="http://schemas.microsoft.com/office/drawing/2014/main" id="{9243B887-CE45-419B-AC7F-115A61AD8F12}"/>
                </a:ext>
              </a:extLst>
            </p:cNvPr>
            <p:cNvSpPr/>
            <p:nvPr/>
          </p:nvSpPr>
          <p:spPr>
            <a:xfrm>
              <a:off x="303423" y="1357206"/>
              <a:ext cx="3211339" cy="269571"/>
            </a:xfrm>
            <a:prstGeom prst="homePlate">
              <a:avLst>
                <a:gd name="adj" fmla="val 32582"/>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Deductible</a:t>
              </a:r>
            </a:p>
          </p:txBody>
        </p:sp>
      </p:grpSp>
      <p:grpSp>
        <p:nvGrpSpPr>
          <p:cNvPr id="4" name="Group 3">
            <a:extLst>
              <a:ext uri="{FF2B5EF4-FFF2-40B4-BE49-F238E27FC236}">
                <a16:creationId xmlns:a16="http://schemas.microsoft.com/office/drawing/2014/main" id="{866DF3B7-389D-4D86-9014-77AF96F5DB8D}"/>
              </a:ext>
            </a:extLst>
          </p:cNvPr>
          <p:cNvGrpSpPr/>
          <p:nvPr/>
        </p:nvGrpSpPr>
        <p:grpSpPr>
          <a:xfrm>
            <a:off x="285414" y="1548751"/>
            <a:ext cx="8692318" cy="269571"/>
            <a:chOff x="298461" y="1675859"/>
            <a:chExt cx="8637221" cy="269571"/>
          </a:xfrm>
        </p:grpSpPr>
        <p:sp>
          <p:nvSpPr>
            <p:cNvPr id="38" name="Arrow: Pentagon 37">
              <a:extLst>
                <a:ext uri="{FF2B5EF4-FFF2-40B4-BE49-F238E27FC236}">
                  <a16:creationId xmlns:a16="http://schemas.microsoft.com/office/drawing/2014/main" id="{7F5FC3B3-832A-4C8B-BF58-DBD1D5102E5D}"/>
                </a:ext>
              </a:extLst>
            </p:cNvPr>
            <p:cNvSpPr/>
            <p:nvPr/>
          </p:nvSpPr>
          <p:spPr>
            <a:xfrm>
              <a:off x="612001" y="1680322"/>
              <a:ext cx="8323681" cy="231505"/>
            </a:xfrm>
            <a:prstGeom prst="homePlate">
              <a:avLst>
                <a:gd name="adj" fmla="val 32582"/>
              </a:avLst>
            </a:prstGeom>
            <a:solidFill>
              <a:schemeClr val="bg2">
                <a:lumMod val="50000"/>
                <a:alpha val="1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endPar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40" name="Arrow: Pentagon 39">
              <a:extLst>
                <a:ext uri="{FF2B5EF4-FFF2-40B4-BE49-F238E27FC236}">
                  <a16:creationId xmlns:a16="http://schemas.microsoft.com/office/drawing/2014/main" id="{6AE0B5A0-3BC1-41E1-96F4-7C357F52714F}"/>
                </a:ext>
              </a:extLst>
            </p:cNvPr>
            <p:cNvSpPr/>
            <p:nvPr/>
          </p:nvSpPr>
          <p:spPr>
            <a:xfrm>
              <a:off x="298461" y="1675859"/>
              <a:ext cx="3211339" cy="269571"/>
            </a:xfrm>
            <a:prstGeom prst="homePlate">
              <a:avLst>
                <a:gd name="adj" fmla="val 32582"/>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Coinsurance</a:t>
              </a:r>
            </a:p>
          </p:txBody>
        </p:sp>
        <p:sp>
          <p:nvSpPr>
            <p:cNvPr id="42" name="Text Placeholder 10">
              <a:extLst>
                <a:ext uri="{FF2B5EF4-FFF2-40B4-BE49-F238E27FC236}">
                  <a16:creationId xmlns:a16="http://schemas.microsoft.com/office/drawing/2014/main" id="{EF385E17-5388-477B-AECB-250C99F9822D}"/>
                </a:ext>
              </a:extLst>
            </p:cNvPr>
            <p:cNvSpPr txBox="1">
              <a:spLocks/>
            </p:cNvSpPr>
            <p:nvPr/>
          </p:nvSpPr>
          <p:spPr>
            <a:xfrm>
              <a:off x="3371586" y="1683766"/>
              <a:ext cx="5280619" cy="235065"/>
            </a:xfrm>
            <a:prstGeom prst="rect">
              <a:avLst/>
            </a:prstGeom>
            <a:noFill/>
            <a:ln>
              <a:noFill/>
            </a:ln>
          </p:spPr>
          <p:txBody>
            <a:bodyPr wrap="square" lIns="91440" tIns="45720" rIns="91440" bIns="45720" anchor="ctr" anchorCtr="0">
              <a:noAutofit/>
            </a:bodyPr>
            <a:lstStyle>
              <a:defPPr>
                <a:defRPr lang="en-US"/>
              </a:defPPr>
              <a:lvl1pPr marL="0" indent="0" algn="ctr" defTabSz="607287">
                <a:spcBef>
                  <a:spcPts val="0"/>
                </a:spcBef>
                <a:spcAft>
                  <a:spcPts val="600"/>
                </a:spcAft>
                <a:buFontTx/>
                <a:buNone/>
                <a:defRPr sz="1400">
                  <a:latin typeface="+mn-lt"/>
                  <a:cs typeface="+mn-cs"/>
                </a:defRPr>
              </a:lvl1pPr>
              <a:lvl2pPr marL="182880" indent="-182880" defTabSz="607287">
                <a:spcBef>
                  <a:spcPts val="0"/>
                </a:spcBef>
                <a:spcAft>
                  <a:spcPts val="600"/>
                </a:spcAft>
                <a:buFont typeface="Arial" panose="020B0604020202020204" pitchFamily="34" charset="0"/>
                <a:buChar char="•"/>
                <a:defRPr sz="1000">
                  <a:latin typeface="+mn-lt"/>
                  <a:cs typeface="+mn-cs"/>
                </a:defRPr>
              </a:lvl2pPr>
              <a:lvl3pPr marL="365760" indent="-182880" defTabSz="607287">
                <a:spcBef>
                  <a:spcPts val="0"/>
                </a:spcBef>
                <a:spcAft>
                  <a:spcPts val="600"/>
                </a:spcAft>
                <a:buFont typeface="Arial" panose="020B0604020202020204" pitchFamily="34" charset="0"/>
                <a:buChar char="•"/>
                <a:defRPr sz="1000">
                  <a:latin typeface="+mn-lt"/>
                  <a:cs typeface="+mn-cs"/>
                </a:defRPr>
              </a:lvl3pPr>
              <a:lvl4pPr marL="548640" indent="-182880" defTabSz="607287">
                <a:spcBef>
                  <a:spcPts val="0"/>
                </a:spcBef>
                <a:spcAft>
                  <a:spcPts val="600"/>
                </a:spcAft>
                <a:buFont typeface="Arial" panose="020B0604020202020204" pitchFamily="34" charset="0"/>
                <a:buChar char="•"/>
                <a:defRPr sz="1000">
                  <a:latin typeface="+mn-lt"/>
                  <a:cs typeface="+mn-cs"/>
                </a:defRPr>
              </a:lvl4pPr>
              <a:lvl5pPr marL="731520" indent="-182880" defTabSz="607287">
                <a:spcBef>
                  <a:spcPts val="0"/>
                </a:spcBef>
                <a:spcAft>
                  <a:spcPts val="600"/>
                </a:spcAft>
                <a:buFont typeface="Arial" panose="020B0604020202020204" pitchFamily="34" charset="0"/>
                <a:buChar char="•"/>
                <a:defRPr sz="1000">
                  <a:latin typeface="+mn-lt"/>
                  <a:cs typeface="+mn-cs"/>
                </a:defRPr>
              </a:lvl5pPr>
              <a:lvl6pPr marL="3351376" indent="-304671" defTabSz="609342">
                <a:spcBef>
                  <a:spcPct val="20000"/>
                </a:spcBef>
                <a:buFont typeface="Arial"/>
                <a:buChar char="•"/>
                <a:defRPr sz="2666">
                  <a:latin typeface="+mn-lt"/>
                  <a:cs typeface="+mn-cs"/>
                </a:defRPr>
              </a:lvl6pPr>
              <a:lvl7pPr marL="3960716" indent="-304671" defTabSz="609342">
                <a:spcBef>
                  <a:spcPct val="20000"/>
                </a:spcBef>
                <a:buFont typeface="Arial"/>
                <a:buChar char="•"/>
                <a:defRPr sz="2666">
                  <a:latin typeface="+mn-lt"/>
                  <a:cs typeface="+mn-cs"/>
                </a:defRPr>
              </a:lvl7pPr>
              <a:lvl8pPr marL="4570057" indent="-304671" defTabSz="609342">
                <a:spcBef>
                  <a:spcPct val="20000"/>
                </a:spcBef>
                <a:buFont typeface="Arial"/>
                <a:buChar char="•"/>
                <a:defRPr sz="2666">
                  <a:latin typeface="+mn-lt"/>
                  <a:cs typeface="+mn-cs"/>
                </a:defRPr>
              </a:lvl8pPr>
              <a:lvl9pPr marL="5179399" indent="-304671" defTabSz="609342">
                <a:spcBef>
                  <a:spcPct val="20000"/>
                </a:spcBef>
                <a:buFont typeface="Arial"/>
                <a:buChar char="•"/>
                <a:defRPr sz="2666">
                  <a:latin typeface="+mn-lt"/>
                  <a:cs typeface="+mn-cs"/>
                </a:defRPr>
              </a:lvl9pPr>
            </a:lstStyle>
            <a:p>
              <a:r>
                <a:rPr lang="en-US" sz="1200" b="0" dirty="0">
                  <a:latin typeface="+mn-lt"/>
                  <a:ea typeface="Roboto Medium" panose="02000000000000000000" pitchFamily="2" charset="0"/>
                  <a:cs typeface="Roboto Medium" panose="02000000000000000000" pitchFamily="2" charset="0"/>
                </a:rPr>
                <a:t>20%</a:t>
              </a:r>
            </a:p>
          </p:txBody>
        </p:sp>
      </p:grpSp>
      <p:grpSp>
        <p:nvGrpSpPr>
          <p:cNvPr id="8" name="Group 7">
            <a:extLst>
              <a:ext uri="{FF2B5EF4-FFF2-40B4-BE49-F238E27FC236}">
                <a16:creationId xmlns:a16="http://schemas.microsoft.com/office/drawing/2014/main" id="{C86EBEC5-AA4E-48BA-9F9A-DCADEFCB8366}"/>
              </a:ext>
            </a:extLst>
          </p:cNvPr>
          <p:cNvGrpSpPr/>
          <p:nvPr/>
        </p:nvGrpSpPr>
        <p:grpSpPr>
          <a:xfrm>
            <a:off x="287090" y="2650282"/>
            <a:ext cx="8690642" cy="269571"/>
            <a:chOff x="297857" y="2977182"/>
            <a:chExt cx="8690642" cy="269571"/>
          </a:xfrm>
        </p:grpSpPr>
        <p:sp>
          <p:nvSpPr>
            <p:cNvPr id="46" name="Arrow: Pentagon 45">
              <a:extLst>
                <a:ext uri="{FF2B5EF4-FFF2-40B4-BE49-F238E27FC236}">
                  <a16:creationId xmlns:a16="http://schemas.microsoft.com/office/drawing/2014/main" id="{34A5F193-C63B-4F31-9C95-FB478F5FA2D9}"/>
                </a:ext>
              </a:extLst>
            </p:cNvPr>
            <p:cNvSpPr/>
            <p:nvPr/>
          </p:nvSpPr>
          <p:spPr>
            <a:xfrm>
              <a:off x="628693" y="2993369"/>
              <a:ext cx="8359806" cy="229892"/>
            </a:xfrm>
            <a:prstGeom prst="homePlate">
              <a:avLst>
                <a:gd name="adj" fmla="val 32582"/>
              </a:avLst>
            </a:prstGeom>
            <a:solidFill>
              <a:schemeClr val="bg2">
                <a:lumMod val="50000"/>
                <a:alpha val="1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endPar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5" name="Text Placeholder 10">
              <a:extLst>
                <a:ext uri="{FF2B5EF4-FFF2-40B4-BE49-F238E27FC236}">
                  <a16:creationId xmlns:a16="http://schemas.microsoft.com/office/drawing/2014/main" id="{68789428-BE05-44FB-A192-B6797956BC68}"/>
                </a:ext>
              </a:extLst>
            </p:cNvPr>
            <p:cNvSpPr txBox="1">
              <a:spLocks/>
            </p:cNvSpPr>
            <p:nvPr/>
          </p:nvSpPr>
          <p:spPr>
            <a:xfrm>
              <a:off x="3360051" y="3006384"/>
              <a:ext cx="5270375" cy="221108"/>
            </a:xfrm>
            <a:prstGeom prst="rect">
              <a:avLst/>
            </a:prstGeom>
            <a:noFill/>
            <a:ln>
              <a:noFill/>
            </a:ln>
          </p:spPr>
          <p:txBody>
            <a:bodyPr wrap="square" lIns="91440" tIns="45720" rIns="91440" bIns="45720" anchor="ctr" anchorCtr="0">
              <a:noAutofit/>
            </a:bodyPr>
            <a:lstStyle>
              <a:lvl1pPr marL="0" indent="0" algn="l" defTabSz="607287" rtl="0" eaLnBrk="0" fontAlgn="base" hangingPunct="0">
                <a:spcBef>
                  <a:spcPts val="0"/>
                </a:spcBef>
                <a:spcAft>
                  <a:spcPts val="600"/>
                </a:spcAft>
                <a:buFontTx/>
                <a:buNone/>
                <a:defRPr sz="1000" kern="1200">
                  <a:solidFill>
                    <a:schemeClr val="tx1"/>
                  </a:solidFill>
                  <a:latin typeface="+mn-lt"/>
                  <a:ea typeface="+mn-ea"/>
                  <a:cs typeface="+mn-cs"/>
                </a:defRPr>
              </a:lvl1pPr>
              <a:lvl2pPr marL="18288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36576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54864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73152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3351376" indent="-304671" algn="l" defTabSz="609342" rtl="0" eaLnBrk="1" latinLnBrk="0" hangingPunct="1">
                <a:spcBef>
                  <a:spcPct val="20000"/>
                </a:spcBef>
                <a:buFont typeface="Arial"/>
                <a:buChar char="•"/>
                <a:defRPr sz="2666" kern="1200">
                  <a:solidFill>
                    <a:schemeClr val="tx1"/>
                  </a:solidFill>
                  <a:latin typeface="+mn-lt"/>
                  <a:ea typeface="+mn-ea"/>
                  <a:cs typeface="+mn-cs"/>
                </a:defRPr>
              </a:lvl6pPr>
              <a:lvl7pPr marL="3960716" indent="-304671" algn="l" defTabSz="609342" rtl="0" eaLnBrk="1" latinLnBrk="0" hangingPunct="1">
                <a:spcBef>
                  <a:spcPct val="20000"/>
                </a:spcBef>
                <a:buFont typeface="Arial"/>
                <a:buChar char="•"/>
                <a:defRPr sz="2666" kern="1200">
                  <a:solidFill>
                    <a:schemeClr val="tx1"/>
                  </a:solidFill>
                  <a:latin typeface="+mn-lt"/>
                  <a:ea typeface="+mn-ea"/>
                  <a:cs typeface="+mn-cs"/>
                </a:defRPr>
              </a:lvl7pPr>
              <a:lvl8pPr marL="4570057" indent="-304671" algn="l" defTabSz="609342" rtl="0" eaLnBrk="1" latinLnBrk="0" hangingPunct="1">
                <a:spcBef>
                  <a:spcPct val="20000"/>
                </a:spcBef>
                <a:buFont typeface="Arial"/>
                <a:buChar char="•"/>
                <a:defRPr sz="2666" kern="1200">
                  <a:solidFill>
                    <a:schemeClr val="tx1"/>
                  </a:solidFill>
                  <a:latin typeface="+mn-lt"/>
                  <a:ea typeface="+mn-ea"/>
                  <a:cs typeface="+mn-cs"/>
                </a:defRPr>
              </a:lvl8pPr>
              <a:lvl9pPr marL="5179399" indent="-304671" algn="l" defTabSz="609342"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1200" dirty="0">
                  <a:ea typeface="Roboto Medium" panose="02000000000000000000" pitchFamily="2" charset="0"/>
                  <a:cs typeface="Roboto Medium" panose="02000000000000000000" pitchFamily="2" charset="0"/>
                </a:rPr>
                <a:t>$0</a:t>
              </a:r>
              <a:endParaRPr lang="en-US" sz="1200" b="0" dirty="0">
                <a:latin typeface="+mn-lt"/>
                <a:ea typeface="Roboto Medium" panose="02000000000000000000" pitchFamily="2" charset="0"/>
                <a:cs typeface="Roboto Medium" panose="02000000000000000000" pitchFamily="2" charset="0"/>
              </a:endParaRPr>
            </a:p>
          </p:txBody>
        </p:sp>
        <p:sp>
          <p:nvSpPr>
            <p:cNvPr id="47" name="Arrow: Pentagon 46">
              <a:extLst>
                <a:ext uri="{FF2B5EF4-FFF2-40B4-BE49-F238E27FC236}">
                  <a16:creationId xmlns:a16="http://schemas.microsoft.com/office/drawing/2014/main" id="{6F19226D-215F-45A3-9031-7DE752C9597C}"/>
                </a:ext>
              </a:extLst>
            </p:cNvPr>
            <p:cNvSpPr/>
            <p:nvPr/>
          </p:nvSpPr>
          <p:spPr>
            <a:xfrm>
              <a:off x="297857" y="2977182"/>
              <a:ext cx="3209663" cy="269571"/>
            </a:xfrm>
            <a:prstGeom prst="homePlate">
              <a:avLst>
                <a:gd name="adj" fmla="val 32582"/>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Virtual Care (App based)</a:t>
              </a:r>
            </a:p>
          </p:txBody>
        </p:sp>
      </p:grpSp>
      <p:sp>
        <p:nvSpPr>
          <p:cNvPr id="55" name="Rectangle 54">
            <a:extLst>
              <a:ext uri="{FF2B5EF4-FFF2-40B4-BE49-F238E27FC236}">
                <a16:creationId xmlns:a16="http://schemas.microsoft.com/office/drawing/2014/main" id="{AEFD6B7B-11B2-4D0F-83D1-F850CBB6BFF7}"/>
              </a:ext>
            </a:extLst>
          </p:cNvPr>
          <p:cNvSpPr/>
          <p:nvPr/>
        </p:nvSpPr>
        <p:spPr>
          <a:xfrm>
            <a:off x="3405499" y="4561745"/>
            <a:ext cx="5240176" cy="162656"/>
          </a:xfrm>
          <a:prstGeom prst="rect">
            <a:avLst/>
          </a:prstGeom>
          <a:solidFill>
            <a:schemeClr val="accent2"/>
          </a:solidFill>
          <a:ln w="9525" cap="flat" cmpd="sng" algn="ctr">
            <a:solidFill>
              <a:schemeClr val="tx2"/>
            </a:solidFill>
            <a:prstDash val="solid"/>
          </a:ln>
          <a:effectLst/>
        </p:spPr>
        <p:txBody>
          <a:bodyPr lIns="0" tIns="0" rIns="0" bIns="0" rtlCol="0" anchor="ctr" anchorCtr="0"/>
          <a:lstStyle/>
          <a:p>
            <a:pPr algn="ctr" defTabSz="914400">
              <a:spcAft>
                <a:spcPts val="600"/>
              </a:spcAft>
            </a:pPr>
            <a:endParaRPr lang="en-US" sz="2000" kern="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56" name="Rectangle 55">
            <a:extLst>
              <a:ext uri="{FF2B5EF4-FFF2-40B4-BE49-F238E27FC236}">
                <a16:creationId xmlns:a16="http://schemas.microsoft.com/office/drawing/2014/main" id="{B0ADC1F7-F0AC-4BE5-8038-3B217DD8A53B}"/>
              </a:ext>
            </a:extLst>
          </p:cNvPr>
          <p:cNvSpPr/>
          <p:nvPr/>
        </p:nvSpPr>
        <p:spPr>
          <a:xfrm>
            <a:off x="3412028" y="745516"/>
            <a:ext cx="5240177" cy="474384"/>
          </a:xfrm>
          <a:prstGeom prst="rect">
            <a:avLst/>
          </a:prstGeom>
          <a:solidFill>
            <a:schemeClr val="accent2"/>
          </a:solidFill>
          <a:ln w="9525" cap="flat" cmpd="sng" algn="ctr">
            <a:solidFill>
              <a:schemeClr val="tx2"/>
            </a:solidFill>
            <a:prstDash val="solid"/>
          </a:ln>
          <a:effectLst/>
        </p:spPr>
        <p:txBody>
          <a:bodyPr lIns="0" tIns="0" rIns="0" bIns="0" rtlCol="0" anchor="ctr" anchorCtr="0"/>
          <a:lstStyle/>
          <a:p>
            <a:pPr algn="ctr" defTabSz="914400">
              <a:spcAft>
                <a:spcPts val="600"/>
              </a:spcAft>
            </a:pPr>
            <a:r>
              <a:rPr lang="en-US" sz="1400" kern="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Peak Care NOW 4000 Silver</a:t>
            </a:r>
          </a:p>
        </p:txBody>
      </p:sp>
      <p:grpSp>
        <p:nvGrpSpPr>
          <p:cNvPr id="6" name="Group 5">
            <a:extLst>
              <a:ext uri="{FF2B5EF4-FFF2-40B4-BE49-F238E27FC236}">
                <a16:creationId xmlns:a16="http://schemas.microsoft.com/office/drawing/2014/main" id="{DF0D979B-B81E-4627-A321-588040960B77}"/>
              </a:ext>
            </a:extLst>
          </p:cNvPr>
          <p:cNvGrpSpPr/>
          <p:nvPr/>
        </p:nvGrpSpPr>
        <p:grpSpPr>
          <a:xfrm>
            <a:off x="287090" y="2207327"/>
            <a:ext cx="8690641" cy="383238"/>
            <a:chOff x="298462" y="2344768"/>
            <a:chExt cx="8614714" cy="550877"/>
          </a:xfrm>
        </p:grpSpPr>
        <p:sp>
          <p:nvSpPr>
            <p:cNvPr id="44" name="Arrow: Pentagon 43">
              <a:extLst>
                <a:ext uri="{FF2B5EF4-FFF2-40B4-BE49-F238E27FC236}">
                  <a16:creationId xmlns:a16="http://schemas.microsoft.com/office/drawing/2014/main" id="{7F298391-1F95-4869-981A-6BC7B8773846}"/>
                </a:ext>
              </a:extLst>
            </p:cNvPr>
            <p:cNvSpPr/>
            <p:nvPr/>
          </p:nvSpPr>
          <p:spPr>
            <a:xfrm>
              <a:off x="629297" y="2344769"/>
              <a:ext cx="8283879" cy="550876"/>
            </a:xfrm>
            <a:prstGeom prst="homePlate">
              <a:avLst>
                <a:gd name="adj" fmla="val 32582"/>
              </a:avLst>
            </a:prstGeom>
            <a:solidFill>
              <a:schemeClr val="bg2">
                <a:lumMod val="50000"/>
                <a:alpha val="1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endPar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59" name="Text Placeholder 10">
              <a:extLst>
                <a:ext uri="{FF2B5EF4-FFF2-40B4-BE49-F238E27FC236}">
                  <a16:creationId xmlns:a16="http://schemas.microsoft.com/office/drawing/2014/main" id="{26648D09-904A-49C4-B03A-AC5BA82EE5EB}"/>
                </a:ext>
              </a:extLst>
            </p:cNvPr>
            <p:cNvSpPr txBox="1">
              <a:spLocks/>
            </p:cNvSpPr>
            <p:nvPr/>
          </p:nvSpPr>
          <p:spPr>
            <a:xfrm>
              <a:off x="3368520" y="2376946"/>
              <a:ext cx="5283685" cy="518697"/>
            </a:xfrm>
            <a:prstGeom prst="rect">
              <a:avLst/>
            </a:prstGeom>
            <a:noFill/>
            <a:ln>
              <a:noFill/>
            </a:ln>
          </p:spPr>
          <p:txBody>
            <a:bodyPr wrap="square" lIns="91440" tIns="45720" rIns="91440" bIns="45720" anchor="ctr" anchorCtr="0">
              <a:noAutofit/>
            </a:bodyPr>
            <a:lstStyle>
              <a:lvl1pPr marL="0" indent="0" algn="l" defTabSz="607287" rtl="0" eaLnBrk="0" fontAlgn="base" hangingPunct="0">
                <a:spcBef>
                  <a:spcPts val="0"/>
                </a:spcBef>
                <a:spcAft>
                  <a:spcPts val="600"/>
                </a:spcAft>
                <a:buFontTx/>
                <a:buNone/>
                <a:defRPr sz="1000" kern="1200">
                  <a:solidFill>
                    <a:schemeClr val="tx1"/>
                  </a:solidFill>
                  <a:latin typeface="+mn-lt"/>
                  <a:ea typeface="+mn-ea"/>
                  <a:cs typeface="+mn-cs"/>
                </a:defRPr>
              </a:lvl1pPr>
              <a:lvl2pPr marL="18288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36576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54864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73152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3351376" indent="-304671" algn="l" defTabSz="609342" rtl="0" eaLnBrk="1" latinLnBrk="0" hangingPunct="1">
                <a:spcBef>
                  <a:spcPct val="20000"/>
                </a:spcBef>
                <a:buFont typeface="Arial"/>
                <a:buChar char="•"/>
                <a:defRPr sz="2666" kern="1200">
                  <a:solidFill>
                    <a:schemeClr val="tx1"/>
                  </a:solidFill>
                  <a:latin typeface="+mn-lt"/>
                  <a:ea typeface="+mn-ea"/>
                  <a:cs typeface="+mn-cs"/>
                </a:defRPr>
              </a:lvl6pPr>
              <a:lvl7pPr marL="3960716" indent="-304671" algn="l" defTabSz="609342" rtl="0" eaLnBrk="1" latinLnBrk="0" hangingPunct="1">
                <a:spcBef>
                  <a:spcPct val="20000"/>
                </a:spcBef>
                <a:buFont typeface="Arial"/>
                <a:buChar char="•"/>
                <a:defRPr sz="2666" kern="1200">
                  <a:solidFill>
                    <a:schemeClr val="tx1"/>
                  </a:solidFill>
                  <a:latin typeface="+mn-lt"/>
                  <a:ea typeface="+mn-ea"/>
                  <a:cs typeface="+mn-cs"/>
                </a:defRPr>
              </a:lvl7pPr>
              <a:lvl8pPr marL="4570057" indent="-304671" algn="l" defTabSz="609342" rtl="0" eaLnBrk="1" latinLnBrk="0" hangingPunct="1">
                <a:spcBef>
                  <a:spcPct val="20000"/>
                </a:spcBef>
                <a:buFont typeface="Arial"/>
                <a:buChar char="•"/>
                <a:defRPr sz="2666" kern="1200">
                  <a:solidFill>
                    <a:schemeClr val="tx1"/>
                  </a:solidFill>
                  <a:latin typeface="+mn-lt"/>
                  <a:ea typeface="+mn-ea"/>
                  <a:cs typeface="+mn-cs"/>
                </a:defRPr>
              </a:lvl8pPr>
              <a:lvl9pPr marL="5179399" indent="-304671" algn="l" defTabSz="609342" rtl="0" eaLnBrk="1" latinLnBrk="0" hangingPunct="1">
                <a:spcBef>
                  <a:spcPct val="20000"/>
                </a:spcBef>
                <a:buFont typeface="Arial"/>
                <a:buChar char="•"/>
                <a:defRPr sz="2666" kern="1200">
                  <a:solidFill>
                    <a:schemeClr val="tx1"/>
                  </a:solidFill>
                  <a:latin typeface="+mn-lt"/>
                  <a:ea typeface="+mn-ea"/>
                  <a:cs typeface="+mn-cs"/>
                </a:defRPr>
              </a:lvl9pPr>
            </a:lstStyle>
            <a:p>
              <a:pPr algn="ctr">
                <a:spcAft>
                  <a:spcPts val="0"/>
                </a:spcAft>
              </a:pPr>
              <a:r>
                <a:rPr lang="en-US" sz="1200" dirty="0">
                  <a:ea typeface="Roboto Medium" panose="02000000000000000000" pitchFamily="2" charset="0"/>
                  <a:cs typeface="Roboto Medium" panose="02000000000000000000" pitchFamily="2" charset="0"/>
                </a:rPr>
                <a:t>Designated PCP - $0</a:t>
              </a:r>
            </a:p>
            <a:p>
              <a:pPr algn="ctr">
                <a:spcAft>
                  <a:spcPts val="0"/>
                </a:spcAft>
              </a:pPr>
              <a:r>
                <a:rPr lang="en-US" sz="1200" dirty="0">
                  <a:ea typeface="Roboto Medium" panose="02000000000000000000" pitchFamily="2" charset="0"/>
                  <a:cs typeface="Roboto Medium" panose="02000000000000000000" pitchFamily="2" charset="0"/>
                </a:rPr>
                <a:t>Specialist/Non-designated - $50</a:t>
              </a:r>
              <a:endParaRPr lang="en-US" sz="1200" b="0" dirty="0">
                <a:latin typeface="+mn-lt"/>
                <a:ea typeface="Roboto Medium" panose="02000000000000000000" pitchFamily="2" charset="0"/>
                <a:cs typeface="Roboto Medium" panose="02000000000000000000" pitchFamily="2" charset="0"/>
              </a:endParaRPr>
            </a:p>
          </p:txBody>
        </p:sp>
        <p:sp>
          <p:nvSpPr>
            <p:cNvPr id="45" name="Arrow: Pentagon 44">
              <a:extLst>
                <a:ext uri="{FF2B5EF4-FFF2-40B4-BE49-F238E27FC236}">
                  <a16:creationId xmlns:a16="http://schemas.microsoft.com/office/drawing/2014/main" id="{8F65A689-3D8D-47E0-9F2F-72C0750E71C4}"/>
                </a:ext>
              </a:extLst>
            </p:cNvPr>
            <p:cNvSpPr/>
            <p:nvPr/>
          </p:nvSpPr>
          <p:spPr>
            <a:xfrm>
              <a:off x="298462" y="2344768"/>
              <a:ext cx="3209663" cy="550876"/>
            </a:xfrm>
            <a:prstGeom prst="homePlate">
              <a:avLst>
                <a:gd name="adj" fmla="val 32582"/>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Office Visit Copay</a:t>
              </a:r>
            </a:p>
          </p:txBody>
        </p:sp>
      </p:grpSp>
      <p:grpSp>
        <p:nvGrpSpPr>
          <p:cNvPr id="43008" name="Group 43007">
            <a:extLst>
              <a:ext uri="{FF2B5EF4-FFF2-40B4-BE49-F238E27FC236}">
                <a16:creationId xmlns:a16="http://schemas.microsoft.com/office/drawing/2014/main" id="{FF3E0AEF-0797-4C47-A9F4-FCC75A17194D}"/>
              </a:ext>
            </a:extLst>
          </p:cNvPr>
          <p:cNvGrpSpPr/>
          <p:nvPr/>
        </p:nvGrpSpPr>
        <p:grpSpPr>
          <a:xfrm>
            <a:off x="288674" y="2979570"/>
            <a:ext cx="8689058" cy="269571"/>
            <a:chOff x="297858" y="3315370"/>
            <a:chExt cx="8647314" cy="269571"/>
          </a:xfrm>
        </p:grpSpPr>
        <p:sp>
          <p:nvSpPr>
            <p:cNvPr id="61" name="Arrow: Pentagon 60">
              <a:extLst>
                <a:ext uri="{FF2B5EF4-FFF2-40B4-BE49-F238E27FC236}">
                  <a16:creationId xmlns:a16="http://schemas.microsoft.com/office/drawing/2014/main" id="{8BBFF4CC-A225-406D-9C2F-386B8F38655B}"/>
                </a:ext>
              </a:extLst>
            </p:cNvPr>
            <p:cNvSpPr/>
            <p:nvPr/>
          </p:nvSpPr>
          <p:spPr>
            <a:xfrm>
              <a:off x="654051" y="3331557"/>
              <a:ext cx="8291121" cy="229892"/>
            </a:xfrm>
            <a:prstGeom prst="homePlate">
              <a:avLst>
                <a:gd name="adj" fmla="val 32582"/>
              </a:avLst>
            </a:prstGeom>
            <a:solidFill>
              <a:schemeClr val="bg2">
                <a:lumMod val="50000"/>
                <a:alpha val="1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endPar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62" name="Arrow: Pentagon 61">
              <a:extLst>
                <a:ext uri="{FF2B5EF4-FFF2-40B4-BE49-F238E27FC236}">
                  <a16:creationId xmlns:a16="http://schemas.microsoft.com/office/drawing/2014/main" id="{722D1BB4-4650-42A4-973F-497A9345517F}"/>
                </a:ext>
              </a:extLst>
            </p:cNvPr>
            <p:cNvSpPr/>
            <p:nvPr/>
          </p:nvSpPr>
          <p:spPr>
            <a:xfrm>
              <a:off x="297858" y="3315370"/>
              <a:ext cx="3208080" cy="269571"/>
            </a:xfrm>
            <a:prstGeom prst="homePlate">
              <a:avLst>
                <a:gd name="adj" fmla="val 32582"/>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Basic Diagnostic Lab &amp; X-ray</a:t>
              </a:r>
            </a:p>
          </p:txBody>
        </p:sp>
        <p:sp>
          <p:nvSpPr>
            <p:cNvPr id="65" name="Text Placeholder 10">
              <a:extLst>
                <a:ext uri="{FF2B5EF4-FFF2-40B4-BE49-F238E27FC236}">
                  <a16:creationId xmlns:a16="http://schemas.microsoft.com/office/drawing/2014/main" id="{758DF958-7DBD-4B04-BE52-EDB076709ABC}"/>
                </a:ext>
              </a:extLst>
            </p:cNvPr>
            <p:cNvSpPr txBox="1">
              <a:spLocks/>
            </p:cNvSpPr>
            <p:nvPr/>
          </p:nvSpPr>
          <p:spPr>
            <a:xfrm>
              <a:off x="3412027" y="3335949"/>
              <a:ext cx="5238789" cy="221108"/>
            </a:xfrm>
            <a:prstGeom prst="rect">
              <a:avLst/>
            </a:prstGeom>
            <a:noFill/>
            <a:ln>
              <a:noFill/>
            </a:ln>
          </p:spPr>
          <p:txBody>
            <a:bodyPr wrap="square" lIns="91440" tIns="45720" rIns="91440" bIns="45720" anchor="ctr" anchorCtr="0">
              <a:noAutofit/>
            </a:bodyPr>
            <a:lstStyle>
              <a:lvl1pPr marL="0" indent="0" algn="l" defTabSz="607287" rtl="0" eaLnBrk="0" fontAlgn="base" hangingPunct="0">
                <a:spcBef>
                  <a:spcPts val="0"/>
                </a:spcBef>
                <a:spcAft>
                  <a:spcPts val="600"/>
                </a:spcAft>
                <a:buFontTx/>
                <a:buNone/>
                <a:defRPr sz="1000" kern="1200">
                  <a:solidFill>
                    <a:schemeClr val="tx1"/>
                  </a:solidFill>
                  <a:latin typeface="+mn-lt"/>
                  <a:ea typeface="+mn-ea"/>
                  <a:cs typeface="+mn-cs"/>
                </a:defRPr>
              </a:lvl1pPr>
              <a:lvl2pPr marL="18288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36576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54864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73152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3351376" indent="-304671" algn="l" defTabSz="609342" rtl="0" eaLnBrk="1" latinLnBrk="0" hangingPunct="1">
                <a:spcBef>
                  <a:spcPct val="20000"/>
                </a:spcBef>
                <a:buFont typeface="Arial"/>
                <a:buChar char="•"/>
                <a:defRPr sz="2666" kern="1200">
                  <a:solidFill>
                    <a:schemeClr val="tx1"/>
                  </a:solidFill>
                  <a:latin typeface="+mn-lt"/>
                  <a:ea typeface="+mn-ea"/>
                  <a:cs typeface="+mn-cs"/>
                </a:defRPr>
              </a:lvl6pPr>
              <a:lvl7pPr marL="3960716" indent="-304671" algn="l" defTabSz="609342" rtl="0" eaLnBrk="1" latinLnBrk="0" hangingPunct="1">
                <a:spcBef>
                  <a:spcPct val="20000"/>
                </a:spcBef>
                <a:buFont typeface="Arial"/>
                <a:buChar char="•"/>
                <a:defRPr sz="2666" kern="1200">
                  <a:solidFill>
                    <a:schemeClr val="tx1"/>
                  </a:solidFill>
                  <a:latin typeface="+mn-lt"/>
                  <a:ea typeface="+mn-ea"/>
                  <a:cs typeface="+mn-cs"/>
                </a:defRPr>
              </a:lvl7pPr>
              <a:lvl8pPr marL="4570057" indent="-304671" algn="l" defTabSz="609342" rtl="0" eaLnBrk="1" latinLnBrk="0" hangingPunct="1">
                <a:spcBef>
                  <a:spcPct val="20000"/>
                </a:spcBef>
                <a:buFont typeface="Arial"/>
                <a:buChar char="•"/>
                <a:defRPr sz="2666" kern="1200">
                  <a:solidFill>
                    <a:schemeClr val="tx1"/>
                  </a:solidFill>
                  <a:latin typeface="+mn-lt"/>
                  <a:ea typeface="+mn-ea"/>
                  <a:cs typeface="+mn-cs"/>
                </a:defRPr>
              </a:lvl8pPr>
              <a:lvl9pPr marL="5179399" indent="-304671" algn="l" defTabSz="609342"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1200" b="0" dirty="0">
                  <a:latin typeface="+mn-lt"/>
                  <a:ea typeface="Roboto Medium" panose="02000000000000000000" pitchFamily="2" charset="0"/>
                  <a:cs typeface="Roboto Medium" panose="02000000000000000000" pitchFamily="2" charset="0"/>
                </a:rPr>
                <a:t>Ded</a:t>
              </a:r>
              <a:r>
                <a:rPr lang="en-US" sz="1200" dirty="0">
                  <a:ea typeface="Roboto Medium" panose="02000000000000000000" pitchFamily="2" charset="0"/>
                  <a:cs typeface="Roboto Medium" panose="02000000000000000000" pitchFamily="2" charset="0"/>
                </a:rPr>
                <a:t>uctible/Coinsurance</a:t>
              </a:r>
              <a:endParaRPr lang="en-US" sz="1200" b="0" dirty="0">
                <a:latin typeface="+mn-lt"/>
                <a:ea typeface="Roboto Medium" panose="02000000000000000000" pitchFamily="2" charset="0"/>
                <a:cs typeface="Roboto Medium" panose="02000000000000000000" pitchFamily="2" charset="0"/>
              </a:endParaRPr>
            </a:p>
          </p:txBody>
        </p:sp>
      </p:grpSp>
      <p:grpSp>
        <p:nvGrpSpPr>
          <p:cNvPr id="43009" name="Group 43008">
            <a:extLst>
              <a:ext uri="{FF2B5EF4-FFF2-40B4-BE49-F238E27FC236}">
                <a16:creationId xmlns:a16="http://schemas.microsoft.com/office/drawing/2014/main" id="{1F5412FB-40AC-4CB4-B02F-DD3C29611BB8}"/>
              </a:ext>
            </a:extLst>
          </p:cNvPr>
          <p:cNvGrpSpPr/>
          <p:nvPr/>
        </p:nvGrpSpPr>
        <p:grpSpPr>
          <a:xfrm>
            <a:off x="296338" y="3308858"/>
            <a:ext cx="8681394" cy="269571"/>
            <a:chOff x="297857" y="3631632"/>
            <a:chExt cx="8681394" cy="269571"/>
          </a:xfrm>
        </p:grpSpPr>
        <p:sp>
          <p:nvSpPr>
            <p:cNvPr id="63" name="Arrow: Pentagon 62">
              <a:extLst>
                <a:ext uri="{FF2B5EF4-FFF2-40B4-BE49-F238E27FC236}">
                  <a16:creationId xmlns:a16="http://schemas.microsoft.com/office/drawing/2014/main" id="{58D081C5-9100-40C7-9D4C-3E7D8F557600}"/>
                </a:ext>
              </a:extLst>
            </p:cNvPr>
            <p:cNvSpPr/>
            <p:nvPr/>
          </p:nvSpPr>
          <p:spPr>
            <a:xfrm>
              <a:off x="628693" y="3647819"/>
              <a:ext cx="8350558" cy="229892"/>
            </a:xfrm>
            <a:prstGeom prst="homePlate">
              <a:avLst>
                <a:gd name="adj" fmla="val 32582"/>
              </a:avLst>
            </a:prstGeom>
            <a:solidFill>
              <a:schemeClr val="bg2">
                <a:lumMod val="50000"/>
                <a:alpha val="1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endPar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64" name="Arrow: Pentagon 63">
              <a:extLst>
                <a:ext uri="{FF2B5EF4-FFF2-40B4-BE49-F238E27FC236}">
                  <a16:creationId xmlns:a16="http://schemas.microsoft.com/office/drawing/2014/main" id="{F6B74BEC-B1F9-4D82-A1C4-ACEA7D87E71E}"/>
                </a:ext>
              </a:extLst>
            </p:cNvPr>
            <p:cNvSpPr/>
            <p:nvPr/>
          </p:nvSpPr>
          <p:spPr>
            <a:xfrm>
              <a:off x="297857" y="3631632"/>
              <a:ext cx="3192303" cy="269571"/>
            </a:xfrm>
            <a:prstGeom prst="homePlate">
              <a:avLst>
                <a:gd name="adj" fmla="val 32582"/>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Rehabilitation</a:t>
              </a:r>
            </a:p>
          </p:txBody>
        </p:sp>
        <p:sp>
          <p:nvSpPr>
            <p:cNvPr id="68" name="Text Placeholder 10">
              <a:extLst>
                <a:ext uri="{FF2B5EF4-FFF2-40B4-BE49-F238E27FC236}">
                  <a16:creationId xmlns:a16="http://schemas.microsoft.com/office/drawing/2014/main" id="{D98BC3B0-D59F-4617-8821-71EABF6BFA74}"/>
                </a:ext>
              </a:extLst>
            </p:cNvPr>
            <p:cNvSpPr txBox="1">
              <a:spLocks/>
            </p:cNvSpPr>
            <p:nvPr/>
          </p:nvSpPr>
          <p:spPr>
            <a:xfrm>
              <a:off x="3377901" y="3653008"/>
              <a:ext cx="5252525" cy="221108"/>
            </a:xfrm>
            <a:prstGeom prst="rect">
              <a:avLst/>
            </a:prstGeom>
            <a:noFill/>
            <a:ln>
              <a:noFill/>
            </a:ln>
          </p:spPr>
          <p:txBody>
            <a:bodyPr wrap="square" lIns="91440" tIns="45720" rIns="91440" bIns="45720" anchor="ctr" anchorCtr="0">
              <a:noAutofit/>
            </a:bodyPr>
            <a:lstStyle>
              <a:lvl1pPr marL="0" indent="0" algn="l" defTabSz="607287" rtl="0" eaLnBrk="0" fontAlgn="base" hangingPunct="0">
                <a:spcBef>
                  <a:spcPts val="0"/>
                </a:spcBef>
                <a:spcAft>
                  <a:spcPts val="600"/>
                </a:spcAft>
                <a:buFontTx/>
                <a:buNone/>
                <a:defRPr sz="1000" kern="1200">
                  <a:solidFill>
                    <a:schemeClr val="tx1"/>
                  </a:solidFill>
                  <a:latin typeface="+mn-lt"/>
                  <a:ea typeface="+mn-ea"/>
                  <a:cs typeface="+mn-cs"/>
                </a:defRPr>
              </a:lvl1pPr>
              <a:lvl2pPr marL="18288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36576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54864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73152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3351376" indent="-304671" algn="l" defTabSz="609342" rtl="0" eaLnBrk="1" latinLnBrk="0" hangingPunct="1">
                <a:spcBef>
                  <a:spcPct val="20000"/>
                </a:spcBef>
                <a:buFont typeface="Arial"/>
                <a:buChar char="•"/>
                <a:defRPr sz="2666" kern="1200">
                  <a:solidFill>
                    <a:schemeClr val="tx1"/>
                  </a:solidFill>
                  <a:latin typeface="+mn-lt"/>
                  <a:ea typeface="+mn-ea"/>
                  <a:cs typeface="+mn-cs"/>
                </a:defRPr>
              </a:lvl6pPr>
              <a:lvl7pPr marL="3960716" indent="-304671" algn="l" defTabSz="609342" rtl="0" eaLnBrk="1" latinLnBrk="0" hangingPunct="1">
                <a:spcBef>
                  <a:spcPct val="20000"/>
                </a:spcBef>
                <a:buFont typeface="Arial"/>
                <a:buChar char="•"/>
                <a:defRPr sz="2666" kern="1200">
                  <a:solidFill>
                    <a:schemeClr val="tx1"/>
                  </a:solidFill>
                  <a:latin typeface="+mn-lt"/>
                  <a:ea typeface="+mn-ea"/>
                  <a:cs typeface="+mn-cs"/>
                </a:defRPr>
              </a:lvl7pPr>
              <a:lvl8pPr marL="4570057" indent="-304671" algn="l" defTabSz="609342" rtl="0" eaLnBrk="1" latinLnBrk="0" hangingPunct="1">
                <a:spcBef>
                  <a:spcPct val="20000"/>
                </a:spcBef>
                <a:buFont typeface="Arial"/>
                <a:buChar char="•"/>
                <a:defRPr sz="2666" kern="1200">
                  <a:solidFill>
                    <a:schemeClr val="tx1"/>
                  </a:solidFill>
                  <a:latin typeface="+mn-lt"/>
                  <a:ea typeface="+mn-ea"/>
                  <a:cs typeface="+mn-cs"/>
                </a:defRPr>
              </a:lvl8pPr>
              <a:lvl9pPr marL="5179399" indent="-304671" algn="l" defTabSz="609342"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1200" b="0" dirty="0">
                  <a:latin typeface="+mn-lt"/>
                  <a:ea typeface="Roboto Medium" panose="02000000000000000000" pitchFamily="2" charset="0"/>
                  <a:cs typeface="Roboto Medium" panose="02000000000000000000" pitchFamily="2" charset="0"/>
                </a:rPr>
                <a:t>Ded</a:t>
              </a:r>
              <a:r>
                <a:rPr lang="en-US" sz="1200" dirty="0">
                  <a:ea typeface="Roboto Medium" panose="02000000000000000000" pitchFamily="2" charset="0"/>
                  <a:cs typeface="Roboto Medium" panose="02000000000000000000" pitchFamily="2" charset="0"/>
                </a:rPr>
                <a:t>uctible/Coinsurance</a:t>
              </a:r>
              <a:endParaRPr lang="en-US" sz="1200" b="0" dirty="0">
                <a:latin typeface="+mn-lt"/>
                <a:ea typeface="Roboto Medium" panose="02000000000000000000" pitchFamily="2" charset="0"/>
                <a:cs typeface="Roboto Medium" panose="02000000000000000000" pitchFamily="2" charset="0"/>
              </a:endParaRPr>
            </a:p>
          </p:txBody>
        </p:sp>
      </p:grpSp>
      <p:grpSp>
        <p:nvGrpSpPr>
          <p:cNvPr id="43011" name="Group 43010">
            <a:extLst>
              <a:ext uri="{FF2B5EF4-FFF2-40B4-BE49-F238E27FC236}">
                <a16:creationId xmlns:a16="http://schemas.microsoft.com/office/drawing/2014/main" id="{1C6D47A7-8321-46DF-ACF3-991DB81A1868}"/>
              </a:ext>
            </a:extLst>
          </p:cNvPr>
          <p:cNvGrpSpPr/>
          <p:nvPr/>
        </p:nvGrpSpPr>
        <p:grpSpPr>
          <a:xfrm>
            <a:off x="296338" y="3638146"/>
            <a:ext cx="8681394" cy="269571"/>
            <a:chOff x="273533" y="3965896"/>
            <a:chExt cx="8639966" cy="269571"/>
          </a:xfrm>
        </p:grpSpPr>
        <p:sp>
          <p:nvSpPr>
            <p:cNvPr id="70" name="Arrow: Pentagon 69">
              <a:extLst>
                <a:ext uri="{FF2B5EF4-FFF2-40B4-BE49-F238E27FC236}">
                  <a16:creationId xmlns:a16="http://schemas.microsoft.com/office/drawing/2014/main" id="{A8EADBB9-59C3-4F46-B7E8-731F8D53B498}"/>
                </a:ext>
              </a:extLst>
            </p:cNvPr>
            <p:cNvSpPr/>
            <p:nvPr/>
          </p:nvSpPr>
          <p:spPr>
            <a:xfrm>
              <a:off x="622378" y="3982083"/>
              <a:ext cx="8291121" cy="229892"/>
            </a:xfrm>
            <a:prstGeom prst="homePlate">
              <a:avLst>
                <a:gd name="adj" fmla="val 32582"/>
              </a:avLst>
            </a:prstGeom>
            <a:solidFill>
              <a:schemeClr val="bg2">
                <a:lumMod val="50000"/>
                <a:alpha val="1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endPar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71" name="Arrow: Pentagon 70">
              <a:extLst>
                <a:ext uri="{FF2B5EF4-FFF2-40B4-BE49-F238E27FC236}">
                  <a16:creationId xmlns:a16="http://schemas.microsoft.com/office/drawing/2014/main" id="{37B91DE2-34A3-43FF-9871-7D6C2E9D55D2}"/>
                </a:ext>
              </a:extLst>
            </p:cNvPr>
            <p:cNvSpPr/>
            <p:nvPr/>
          </p:nvSpPr>
          <p:spPr>
            <a:xfrm>
              <a:off x="273533" y="3965896"/>
              <a:ext cx="3200416" cy="269571"/>
            </a:xfrm>
            <a:prstGeom prst="homePlate">
              <a:avLst>
                <a:gd name="adj" fmla="val 32582"/>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Urgent Care</a:t>
              </a:r>
            </a:p>
          </p:txBody>
        </p:sp>
        <p:sp>
          <p:nvSpPr>
            <p:cNvPr id="72" name="Text Placeholder 10">
              <a:extLst>
                <a:ext uri="{FF2B5EF4-FFF2-40B4-BE49-F238E27FC236}">
                  <a16:creationId xmlns:a16="http://schemas.microsoft.com/office/drawing/2014/main" id="{8225B576-3947-4FFE-8EF0-6E08FA6F8D6D}"/>
                </a:ext>
              </a:extLst>
            </p:cNvPr>
            <p:cNvSpPr txBox="1">
              <a:spLocks/>
            </p:cNvSpPr>
            <p:nvPr/>
          </p:nvSpPr>
          <p:spPr>
            <a:xfrm>
              <a:off x="3371586" y="3987272"/>
              <a:ext cx="5252525" cy="221108"/>
            </a:xfrm>
            <a:prstGeom prst="rect">
              <a:avLst/>
            </a:prstGeom>
            <a:noFill/>
            <a:ln>
              <a:noFill/>
            </a:ln>
          </p:spPr>
          <p:txBody>
            <a:bodyPr wrap="square" lIns="91440" tIns="45720" rIns="91440" bIns="45720" anchor="ctr" anchorCtr="0">
              <a:noAutofit/>
            </a:bodyPr>
            <a:lstStyle>
              <a:lvl1pPr marL="0" indent="0" algn="l" defTabSz="607287" rtl="0" eaLnBrk="0" fontAlgn="base" hangingPunct="0">
                <a:spcBef>
                  <a:spcPts val="0"/>
                </a:spcBef>
                <a:spcAft>
                  <a:spcPts val="600"/>
                </a:spcAft>
                <a:buFontTx/>
                <a:buNone/>
                <a:defRPr sz="1000" kern="1200">
                  <a:solidFill>
                    <a:schemeClr val="tx1"/>
                  </a:solidFill>
                  <a:latin typeface="+mn-lt"/>
                  <a:ea typeface="+mn-ea"/>
                  <a:cs typeface="+mn-cs"/>
                </a:defRPr>
              </a:lvl1pPr>
              <a:lvl2pPr marL="18288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36576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54864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73152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3351376" indent="-304671" algn="l" defTabSz="609342" rtl="0" eaLnBrk="1" latinLnBrk="0" hangingPunct="1">
                <a:spcBef>
                  <a:spcPct val="20000"/>
                </a:spcBef>
                <a:buFont typeface="Arial"/>
                <a:buChar char="•"/>
                <a:defRPr sz="2666" kern="1200">
                  <a:solidFill>
                    <a:schemeClr val="tx1"/>
                  </a:solidFill>
                  <a:latin typeface="+mn-lt"/>
                  <a:ea typeface="+mn-ea"/>
                  <a:cs typeface="+mn-cs"/>
                </a:defRPr>
              </a:lvl6pPr>
              <a:lvl7pPr marL="3960716" indent="-304671" algn="l" defTabSz="609342" rtl="0" eaLnBrk="1" latinLnBrk="0" hangingPunct="1">
                <a:spcBef>
                  <a:spcPct val="20000"/>
                </a:spcBef>
                <a:buFont typeface="Arial"/>
                <a:buChar char="•"/>
                <a:defRPr sz="2666" kern="1200">
                  <a:solidFill>
                    <a:schemeClr val="tx1"/>
                  </a:solidFill>
                  <a:latin typeface="+mn-lt"/>
                  <a:ea typeface="+mn-ea"/>
                  <a:cs typeface="+mn-cs"/>
                </a:defRPr>
              </a:lvl7pPr>
              <a:lvl8pPr marL="4570057" indent="-304671" algn="l" defTabSz="609342" rtl="0" eaLnBrk="1" latinLnBrk="0" hangingPunct="1">
                <a:spcBef>
                  <a:spcPct val="20000"/>
                </a:spcBef>
                <a:buFont typeface="Arial"/>
                <a:buChar char="•"/>
                <a:defRPr sz="2666" kern="1200">
                  <a:solidFill>
                    <a:schemeClr val="tx1"/>
                  </a:solidFill>
                  <a:latin typeface="+mn-lt"/>
                  <a:ea typeface="+mn-ea"/>
                  <a:cs typeface="+mn-cs"/>
                </a:defRPr>
              </a:lvl8pPr>
              <a:lvl9pPr marL="5179399" indent="-304671" algn="l" defTabSz="609342"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1200" b="0" dirty="0">
                  <a:latin typeface="+mn-lt"/>
                  <a:ea typeface="Roboto Medium" panose="02000000000000000000" pitchFamily="2" charset="0"/>
                  <a:cs typeface="Roboto Medium" panose="02000000000000000000" pitchFamily="2" charset="0"/>
                </a:rPr>
                <a:t>$0</a:t>
              </a:r>
            </a:p>
          </p:txBody>
        </p:sp>
      </p:grpSp>
      <p:grpSp>
        <p:nvGrpSpPr>
          <p:cNvPr id="43012" name="Group 43011">
            <a:extLst>
              <a:ext uri="{FF2B5EF4-FFF2-40B4-BE49-F238E27FC236}">
                <a16:creationId xmlns:a16="http://schemas.microsoft.com/office/drawing/2014/main" id="{EA666521-2D66-4887-8475-403C2D72E900}"/>
              </a:ext>
            </a:extLst>
          </p:cNvPr>
          <p:cNvGrpSpPr/>
          <p:nvPr/>
        </p:nvGrpSpPr>
        <p:grpSpPr>
          <a:xfrm>
            <a:off x="288000" y="3967434"/>
            <a:ext cx="8689732" cy="269571"/>
            <a:chOff x="273355" y="4280724"/>
            <a:chExt cx="8640144" cy="269571"/>
          </a:xfrm>
        </p:grpSpPr>
        <p:sp>
          <p:nvSpPr>
            <p:cNvPr id="73" name="Arrow: Pentagon 72">
              <a:extLst>
                <a:ext uri="{FF2B5EF4-FFF2-40B4-BE49-F238E27FC236}">
                  <a16:creationId xmlns:a16="http://schemas.microsoft.com/office/drawing/2014/main" id="{06166C68-398F-4481-9C22-955986094F8E}"/>
                </a:ext>
              </a:extLst>
            </p:cNvPr>
            <p:cNvSpPr/>
            <p:nvPr/>
          </p:nvSpPr>
          <p:spPr>
            <a:xfrm>
              <a:off x="622378" y="4296911"/>
              <a:ext cx="8291121" cy="229892"/>
            </a:xfrm>
            <a:prstGeom prst="homePlate">
              <a:avLst>
                <a:gd name="adj" fmla="val 32582"/>
              </a:avLst>
            </a:prstGeom>
            <a:solidFill>
              <a:schemeClr val="bg2">
                <a:lumMod val="50000"/>
                <a:alpha val="1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endPar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74" name="Arrow: Pentagon 73">
              <a:extLst>
                <a:ext uri="{FF2B5EF4-FFF2-40B4-BE49-F238E27FC236}">
                  <a16:creationId xmlns:a16="http://schemas.microsoft.com/office/drawing/2014/main" id="{68A497BF-EF48-4483-BBAC-103967F13845}"/>
                </a:ext>
              </a:extLst>
            </p:cNvPr>
            <p:cNvSpPr/>
            <p:nvPr/>
          </p:nvSpPr>
          <p:spPr>
            <a:xfrm>
              <a:off x="273355" y="4280724"/>
              <a:ext cx="3208707" cy="269571"/>
            </a:xfrm>
            <a:prstGeom prst="homePlate">
              <a:avLst>
                <a:gd name="adj" fmla="val 32582"/>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Emergency Room</a:t>
              </a:r>
            </a:p>
          </p:txBody>
        </p:sp>
        <p:sp>
          <p:nvSpPr>
            <p:cNvPr id="75" name="Text Placeholder 10">
              <a:extLst>
                <a:ext uri="{FF2B5EF4-FFF2-40B4-BE49-F238E27FC236}">
                  <a16:creationId xmlns:a16="http://schemas.microsoft.com/office/drawing/2014/main" id="{AE35980C-559C-4476-A185-100D6DE9D3CD}"/>
                </a:ext>
              </a:extLst>
            </p:cNvPr>
            <p:cNvSpPr txBox="1">
              <a:spLocks/>
            </p:cNvSpPr>
            <p:nvPr/>
          </p:nvSpPr>
          <p:spPr>
            <a:xfrm>
              <a:off x="3371586" y="4302100"/>
              <a:ext cx="5252525" cy="221108"/>
            </a:xfrm>
            <a:prstGeom prst="rect">
              <a:avLst/>
            </a:prstGeom>
            <a:noFill/>
            <a:ln>
              <a:noFill/>
            </a:ln>
          </p:spPr>
          <p:txBody>
            <a:bodyPr wrap="square" lIns="91440" tIns="45720" rIns="91440" bIns="45720" anchor="ctr" anchorCtr="0">
              <a:noAutofit/>
            </a:bodyPr>
            <a:lstStyle>
              <a:lvl1pPr marL="0" indent="0" algn="l" defTabSz="607287" rtl="0" eaLnBrk="0" fontAlgn="base" hangingPunct="0">
                <a:spcBef>
                  <a:spcPts val="0"/>
                </a:spcBef>
                <a:spcAft>
                  <a:spcPts val="600"/>
                </a:spcAft>
                <a:buFontTx/>
                <a:buNone/>
                <a:defRPr sz="1000" kern="1200">
                  <a:solidFill>
                    <a:schemeClr val="tx1"/>
                  </a:solidFill>
                  <a:latin typeface="+mn-lt"/>
                  <a:ea typeface="+mn-ea"/>
                  <a:cs typeface="+mn-cs"/>
                </a:defRPr>
              </a:lvl1pPr>
              <a:lvl2pPr marL="18288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36576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54864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73152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3351376" indent="-304671" algn="l" defTabSz="609342" rtl="0" eaLnBrk="1" latinLnBrk="0" hangingPunct="1">
                <a:spcBef>
                  <a:spcPct val="20000"/>
                </a:spcBef>
                <a:buFont typeface="Arial"/>
                <a:buChar char="•"/>
                <a:defRPr sz="2666" kern="1200">
                  <a:solidFill>
                    <a:schemeClr val="tx1"/>
                  </a:solidFill>
                  <a:latin typeface="+mn-lt"/>
                  <a:ea typeface="+mn-ea"/>
                  <a:cs typeface="+mn-cs"/>
                </a:defRPr>
              </a:lvl6pPr>
              <a:lvl7pPr marL="3960716" indent="-304671" algn="l" defTabSz="609342" rtl="0" eaLnBrk="1" latinLnBrk="0" hangingPunct="1">
                <a:spcBef>
                  <a:spcPct val="20000"/>
                </a:spcBef>
                <a:buFont typeface="Arial"/>
                <a:buChar char="•"/>
                <a:defRPr sz="2666" kern="1200">
                  <a:solidFill>
                    <a:schemeClr val="tx1"/>
                  </a:solidFill>
                  <a:latin typeface="+mn-lt"/>
                  <a:ea typeface="+mn-ea"/>
                  <a:cs typeface="+mn-cs"/>
                </a:defRPr>
              </a:lvl7pPr>
              <a:lvl8pPr marL="4570057" indent="-304671" algn="l" defTabSz="609342" rtl="0" eaLnBrk="1" latinLnBrk="0" hangingPunct="1">
                <a:spcBef>
                  <a:spcPct val="20000"/>
                </a:spcBef>
                <a:buFont typeface="Arial"/>
                <a:buChar char="•"/>
                <a:defRPr sz="2666" kern="1200">
                  <a:solidFill>
                    <a:schemeClr val="tx1"/>
                  </a:solidFill>
                  <a:latin typeface="+mn-lt"/>
                  <a:ea typeface="+mn-ea"/>
                  <a:cs typeface="+mn-cs"/>
                </a:defRPr>
              </a:lvl8pPr>
              <a:lvl9pPr marL="5179399" indent="-304671" algn="l" defTabSz="609342"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1200" dirty="0">
                  <a:ea typeface="Roboto Medium" panose="02000000000000000000" pitchFamily="2" charset="0"/>
                  <a:cs typeface="Roboto Medium" panose="02000000000000000000" pitchFamily="2" charset="0"/>
                </a:rPr>
                <a:t>$450 copay, then Deductible/Coinsurance</a:t>
              </a:r>
              <a:endParaRPr lang="en-US" sz="1200" b="0" dirty="0">
                <a:latin typeface="+mn-lt"/>
                <a:ea typeface="Roboto Medium" panose="02000000000000000000" pitchFamily="2" charset="0"/>
                <a:cs typeface="Roboto Medium" panose="02000000000000000000" pitchFamily="2" charset="0"/>
              </a:endParaRPr>
            </a:p>
          </p:txBody>
        </p:sp>
      </p:grpSp>
      <p:grpSp>
        <p:nvGrpSpPr>
          <p:cNvPr id="83" name="Group 82">
            <a:extLst>
              <a:ext uri="{FF2B5EF4-FFF2-40B4-BE49-F238E27FC236}">
                <a16:creationId xmlns:a16="http://schemas.microsoft.com/office/drawing/2014/main" id="{89FD7ACD-729B-48B5-897E-8A236AC1E5D8}"/>
              </a:ext>
            </a:extLst>
          </p:cNvPr>
          <p:cNvGrpSpPr/>
          <p:nvPr/>
        </p:nvGrpSpPr>
        <p:grpSpPr>
          <a:xfrm>
            <a:off x="282044" y="4296725"/>
            <a:ext cx="8681394" cy="269571"/>
            <a:chOff x="281645" y="4280724"/>
            <a:chExt cx="8631854" cy="269571"/>
          </a:xfrm>
        </p:grpSpPr>
        <p:sp>
          <p:nvSpPr>
            <p:cNvPr id="84" name="Arrow: Pentagon 83">
              <a:extLst>
                <a:ext uri="{FF2B5EF4-FFF2-40B4-BE49-F238E27FC236}">
                  <a16:creationId xmlns:a16="http://schemas.microsoft.com/office/drawing/2014/main" id="{9842FA98-1EB7-441B-A805-4B00C984E75F}"/>
                </a:ext>
              </a:extLst>
            </p:cNvPr>
            <p:cNvSpPr/>
            <p:nvPr/>
          </p:nvSpPr>
          <p:spPr>
            <a:xfrm>
              <a:off x="622378" y="4296911"/>
              <a:ext cx="8291121" cy="229892"/>
            </a:xfrm>
            <a:prstGeom prst="homePlate">
              <a:avLst>
                <a:gd name="adj" fmla="val 32582"/>
              </a:avLst>
            </a:prstGeom>
            <a:solidFill>
              <a:schemeClr val="bg2">
                <a:lumMod val="50000"/>
                <a:alpha val="1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endPar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85" name="Arrow: Pentagon 84">
              <a:extLst>
                <a:ext uri="{FF2B5EF4-FFF2-40B4-BE49-F238E27FC236}">
                  <a16:creationId xmlns:a16="http://schemas.microsoft.com/office/drawing/2014/main" id="{07774CF8-523F-455C-BB54-6D577B0E91EE}"/>
                </a:ext>
              </a:extLst>
            </p:cNvPr>
            <p:cNvSpPr/>
            <p:nvPr/>
          </p:nvSpPr>
          <p:spPr>
            <a:xfrm>
              <a:off x="281645" y="4280724"/>
              <a:ext cx="3200416" cy="269571"/>
            </a:xfrm>
            <a:prstGeom prst="homePlate">
              <a:avLst>
                <a:gd name="adj" fmla="val 32582"/>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182880" bIns="45720" numCol="1" spcCol="0" rtlCol="0" fromWordArt="0" anchor="ctr" anchorCtr="0" forceAA="0" compatLnSpc="1">
              <a:prstTxWarp prst="textNoShape">
                <a:avLst/>
              </a:prstTxWarp>
              <a:no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Pharmacy</a:t>
              </a:r>
            </a:p>
          </p:txBody>
        </p:sp>
        <p:sp>
          <p:nvSpPr>
            <p:cNvPr id="86" name="Text Placeholder 10">
              <a:extLst>
                <a:ext uri="{FF2B5EF4-FFF2-40B4-BE49-F238E27FC236}">
                  <a16:creationId xmlns:a16="http://schemas.microsoft.com/office/drawing/2014/main" id="{D3F7416F-C566-471A-A142-683D3A4CFCBE}"/>
                </a:ext>
              </a:extLst>
            </p:cNvPr>
            <p:cNvSpPr txBox="1">
              <a:spLocks/>
            </p:cNvSpPr>
            <p:nvPr/>
          </p:nvSpPr>
          <p:spPr>
            <a:xfrm>
              <a:off x="3371586" y="4302100"/>
              <a:ext cx="5252525" cy="221108"/>
            </a:xfrm>
            <a:prstGeom prst="rect">
              <a:avLst/>
            </a:prstGeom>
            <a:noFill/>
            <a:ln>
              <a:noFill/>
            </a:ln>
          </p:spPr>
          <p:txBody>
            <a:bodyPr wrap="square" lIns="91440" tIns="45720" rIns="91440" bIns="45720" anchor="ctr" anchorCtr="0">
              <a:noAutofit/>
            </a:bodyPr>
            <a:lstStyle>
              <a:lvl1pPr marL="0" indent="0" algn="l" defTabSz="607287" rtl="0" eaLnBrk="0" fontAlgn="base" hangingPunct="0">
                <a:spcBef>
                  <a:spcPts val="0"/>
                </a:spcBef>
                <a:spcAft>
                  <a:spcPts val="600"/>
                </a:spcAft>
                <a:buFontTx/>
                <a:buNone/>
                <a:defRPr sz="1000" kern="1200">
                  <a:solidFill>
                    <a:schemeClr val="tx1"/>
                  </a:solidFill>
                  <a:latin typeface="+mn-lt"/>
                  <a:ea typeface="+mn-ea"/>
                  <a:cs typeface="+mn-cs"/>
                </a:defRPr>
              </a:lvl1pPr>
              <a:lvl2pPr marL="18288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2pPr>
              <a:lvl3pPr marL="36576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3pPr>
              <a:lvl4pPr marL="54864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4pPr>
              <a:lvl5pPr marL="731520" indent="-182880" algn="l" defTabSz="607287" rtl="0" eaLnBrk="0" fontAlgn="base" hangingPunct="0">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3351376" indent="-304671" algn="l" defTabSz="609342" rtl="0" eaLnBrk="1" latinLnBrk="0" hangingPunct="1">
                <a:spcBef>
                  <a:spcPct val="20000"/>
                </a:spcBef>
                <a:buFont typeface="Arial"/>
                <a:buChar char="•"/>
                <a:defRPr sz="2666" kern="1200">
                  <a:solidFill>
                    <a:schemeClr val="tx1"/>
                  </a:solidFill>
                  <a:latin typeface="+mn-lt"/>
                  <a:ea typeface="+mn-ea"/>
                  <a:cs typeface="+mn-cs"/>
                </a:defRPr>
              </a:lvl6pPr>
              <a:lvl7pPr marL="3960716" indent="-304671" algn="l" defTabSz="609342" rtl="0" eaLnBrk="1" latinLnBrk="0" hangingPunct="1">
                <a:spcBef>
                  <a:spcPct val="20000"/>
                </a:spcBef>
                <a:buFont typeface="Arial"/>
                <a:buChar char="•"/>
                <a:defRPr sz="2666" kern="1200">
                  <a:solidFill>
                    <a:schemeClr val="tx1"/>
                  </a:solidFill>
                  <a:latin typeface="+mn-lt"/>
                  <a:ea typeface="+mn-ea"/>
                  <a:cs typeface="+mn-cs"/>
                </a:defRPr>
              </a:lvl7pPr>
              <a:lvl8pPr marL="4570057" indent="-304671" algn="l" defTabSz="609342" rtl="0" eaLnBrk="1" latinLnBrk="0" hangingPunct="1">
                <a:spcBef>
                  <a:spcPct val="20000"/>
                </a:spcBef>
                <a:buFont typeface="Arial"/>
                <a:buChar char="•"/>
                <a:defRPr sz="2666" kern="1200">
                  <a:solidFill>
                    <a:schemeClr val="tx1"/>
                  </a:solidFill>
                  <a:latin typeface="+mn-lt"/>
                  <a:ea typeface="+mn-ea"/>
                  <a:cs typeface="+mn-cs"/>
                </a:defRPr>
              </a:lvl8pPr>
              <a:lvl9pPr marL="5179399" indent="-304671" algn="l" defTabSz="609342" rtl="0" eaLnBrk="1" latinLnBrk="0" hangingPunct="1">
                <a:spcBef>
                  <a:spcPct val="20000"/>
                </a:spcBef>
                <a:buFont typeface="Arial"/>
                <a:buChar char="•"/>
                <a:defRPr sz="2666" kern="1200">
                  <a:solidFill>
                    <a:schemeClr val="tx1"/>
                  </a:solidFill>
                  <a:latin typeface="+mn-lt"/>
                  <a:ea typeface="+mn-ea"/>
                  <a:cs typeface="+mn-cs"/>
                </a:defRPr>
              </a:lvl9pPr>
            </a:lstStyle>
            <a:p>
              <a:pPr algn="ctr"/>
              <a:r>
                <a:rPr lang="en-US" sz="1200" dirty="0">
                  <a:ea typeface="Roboto Medium" panose="02000000000000000000" pitchFamily="2" charset="0"/>
                  <a:cs typeface="Roboto Medium" panose="02000000000000000000" pitchFamily="2" charset="0"/>
                </a:rPr>
                <a:t>$20/%50/</a:t>
              </a:r>
              <a:r>
                <a:rPr lang="en-US" sz="1200" dirty="0" err="1">
                  <a:ea typeface="Roboto Medium" panose="02000000000000000000" pitchFamily="2" charset="0"/>
                  <a:cs typeface="Roboto Medium" panose="02000000000000000000" pitchFamily="2" charset="0"/>
                </a:rPr>
                <a:t>Ded</a:t>
              </a:r>
              <a:r>
                <a:rPr lang="en-US" sz="1200" dirty="0">
                  <a:ea typeface="Roboto Medium" panose="02000000000000000000" pitchFamily="2" charset="0"/>
                  <a:cs typeface="Roboto Medium" panose="02000000000000000000" pitchFamily="2" charset="0"/>
                </a:rPr>
                <a:t>, then 50%/</a:t>
              </a:r>
              <a:r>
                <a:rPr lang="en-US" sz="1200" dirty="0" err="1">
                  <a:ea typeface="Roboto Medium" panose="02000000000000000000" pitchFamily="2" charset="0"/>
                  <a:cs typeface="Roboto Medium" panose="02000000000000000000" pitchFamily="2" charset="0"/>
                </a:rPr>
                <a:t>Ded</a:t>
              </a:r>
              <a:r>
                <a:rPr lang="en-US" sz="1200" dirty="0">
                  <a:ea typeface="Roboto Medium" panose="02000000000000000000" pitchFamily="2" charset="0"/>
                  <a:cs typeface="Roboto Medium" panose="02000000000000000000" pitchFamily="2" charset="0"/>
                </a:rPr>
                <a:t>, then 30%</a:t>
              </a:r>
              <a:endParaRPr lang="en-US" sz="1200" b="0" dirty="0">
                <a:latin typeface="+mn-lt"/>
                <a:ea typeface="Roboto Medium" panose="02000000000000000000" pitchFamily="2" charset="0"/>
                <a:cs typeface="Roboto Medium" panose="02000000000000000000" pitchFamily="2" charset="0"/>
              </a:endParaRPr>
            </a:p>
          </p:txBody>
        </p:sp>
      </p:grpSp>
    </p:spTree>
    <p:extLst>
      <p:ext uri="{BB962C8B-B14F-4D97-AF65-F5344CB8AC3E}">
        <p14:creationId xmlns:p14="http://schemas.microsoft.com/office/powerpoint/2010/main" val="349573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7">
            <a:extLst>
              <a:ext uri="{FF2B5EF4-FFF2-40B4-BE49-F238E27FC236}">
                <a16:creationId xmlns:a16="http://schemas.microsoft.com/office/drawing/2014/main" id="{C201DC81-35B1-3441-8990-4C0453B53B87}"/>
              </a:ext>
            </a:extLst>
          </p:cNvPr>
          <p:cNvSpPr txBox="1">
            <a:spLocks noChangeArrowheads="1"/>
          </p:cNvSpPr>
          <p:nvPr/>
        </p:nvSpPr>
        <p:spPr bwMode="auto">
          <a:xfrm>
            <a:off x="557213" y="256032"/>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Virtual Care</a:t>
            </a:r>
          </a:p>
        </p:txBody>
      </p:sp>
      <p:cxnSp>
        <p:nvCxnSpPr>
          <p:cNvPr id="7" name="Straight Connector 6">
            <a:extLst>
              <a:ext uri="{FF2B5EF4-FFF2-40B4-BE49-F238E27FC236}">
                <a16:creationId xmlns:a16="http://schemas.microsoft.com/office/drawing/2014/main" id="{6D4BAA8F-0D61-EF4E-97E4-5A9CAD08F53B}"/>
              </a:ext>
            </a:extLst>
          </p:cNvPr>
          <p:cNvCxnSpPr/>
          <p:nvPr/>
        </p:nvCxnSpPr>
        <p:spPr>
          <a:xfrm>
            <a:off x="654050" y="85953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AFBD880-C821-ED4B-9534-87EF78A84A7D}"/>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dirty="0">
              <a:solidFill>
                <a:prstClr val="white"/>
              </a:solidFill>
            </a:endParaRPr>
          </a:p>
        </p:txBody>
      </p:sp>
      <p:sp>
        <p:nvSpPr>
          <p:cNvPr id="43014" name="Slide Number Placeholder 2">
            <a:extLst>
              <a:ext uri="{FF2B5EF4-FFF2-40B4-BE49-F238E27FC236}">
                <a16:creationId xmlns:a16="http://schemas.microsoft.com/office/drawing/2014/main" id="{15EAAB93-3BC3-8D4C-B9CF-7E10BA3B7547}"/>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fld id="{E811A0BB-446C-B34A-8156-B30FAD1FDD6F}" type="slidenum">
              <a:rPr lang="en-US" altLang="en-US" sz="1200">
                <a:solidFill>
                  <a:srgbClr val="FFFFFF"/>
                </a:solidFill>
                <a:latin typeface="Roboto Light" panose="02000000000000000000" pitchFamily="2" charset="0"/>
              </a:rPr>
              <a:pPr algn="ctr" eaLnBrk="1" hangingPunct="1">
                <a:spcBef>
                  <a:spcPct val="0"/>
                </a:spcBef>
                <a:buFont typeface="Arial" panose="020B0604020202020204" pitchFamily="34" charset="0"/>
                <a:buNone/>
              </a:pPr>
              <a:t>13</a:t>
            </a:fld>
            <a:endParaRPr lang="en-US" altLang="en-US" sz="1200" dirty="0">
              <a:solidFill>
                <a:srgbClr val="FFFFFF"/>
              </a:solidFill>
              <a:latin typeface="Roboto Light" panose="02000000000000000000" pitchFamily="2" charset="0"/>
            </a:endParaRPr>
          </a:p>
        </p:txBody>
      </p:sp>
      <p:sp>
        <p:nvSpPr>
          <p:cNvPr id="9" name="Rectangle 10">
            <a:extLst>
              <a:ext uri="{FF2B5EF4-FFF2-40B4-BE49-F238E27FC236}">
                <a16:creationId xmlns:a16="http://schemas.microsoft.com/office/drawing/2014/main" id="{7D92B5DE-8B18-6D47-BDDF-C0995C246B43}"/>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0" name="Picture 9">
            <a:extLst>
              <a:ext uri="{FF2B5EF4-FFF2-40B4-BE49-F238E27FC236}">
                <a16:creationId xmlns:a16="http://schemas.microsoft.com/office/drawing/2014/main" id="{EFAB7D9C-85CA-534C-BFED-2E0124A19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graphicFrame>
        <p:nvGraphicFramePr>
          <p:cNvPr id="11" name="Table 4">
            <a:extLst>
              <a:ext uri="{FF2B5EF4-FFF2-40B4-BE49-F238E27FC236}">
                <a16:creationId xmlns:a16="http://schemas.microsoft.com/office/drawing/2014/main" id="{E34FF68F-2972-4981-84DB-AEA539FAAB86}"/>
              </a:ext>
            </a:extLst>
          </p:cNvPr>
          <p:cNvGraphicFramePr>
            <a:graphicFrameLocks noGrp="1"/>
          </p:cNvGraphicFramePr>
          <p:nvPr>
            <p:extLst>
              <p:ext uri="{D42A27DB-BD31-4B8C-83A1-F6EECF244321}">
                <p14:modId xmlns:p14="http://schemas.microsoft.com/office/powerpoint/2010/main" val="3427061372"/>
              </p:ext>
            </p:extLst>
          </p:nvPr>
        </p:nvGraphicFramePr>
        <p:xfrm>
          <a:off x="1069642" y="1184310"/>
          <a:ext cx="7430166" cy="3522628"/>
        </p:xfrm>
        <a:graphic>
          <a:graphicData uri="http://schemas.openxmlformats.org/drawingml/2006/table">
            <a:tbl>
              <a:tblPr firstRow="1">
                <a:tableStyleId>{7DF18680-E054-41AD-8BC1-D1AEF772440D}</a:tableStyleId>
              </a:tblPr>
              <a:tblGrid>
                <a:gridCol w="2149177">
                  <a:extLst>
                    <a:ext uri="{9D8B030D-6E8A-4147-A177-3AD203B41FA5}">
                      <a16:colId xmlns:a16="http://schemas.microsoft.com/office/drawing/2014/main" val="20000"/>
                    </a:ext>
                  </a:extLst>
                </a:gridCol>
                <a:gridCol w="1415690">
                  <a:extLst>
                    <a:ext uri="{9D8B030D-6E8A-4147-A177-3AD203B41FA5}">
                      <a16:colId xmlns:a16="http://schemas.microsoft.com/office/drawing/2014/main" val="20001"/>
                    </a:ext>
                  </a:extLst>
                </a:gridCol>
                <a:gridCol w="2107012">
                  <a:extLst>
                    <a:ext uri="{9D8B030D-6E8A-4147-A177-3AD203B41FA5}">
                      <a16:colId xmlns:a16="http://schemas.microsoft.com/office/drawing/2014/main" val="20002"/>
                    </a:ext>
                  </a:extLst>
                </a:gridCol>
                <a:gridCol w="1758287">
                  <a:extLst>
                    <a:ext uri="{9D8B030D-6E8A-4147-A177-3AD203B41FA5}">
                      <a16:colId xmlns:a16="http://schemas.microsoft.com/office/drawing/2014/main" val="20003"/>
                    </a:ext>
                  </a:extLst>
                </a:gridCol>
              </a:tblGrid>
              <a:tr h="689766">
                <a:tc>
                  <a:txBody>
                    <a:bodyPr/>
                    <a:lstStyle/>
                    <a:p>
                      <a:endParaRPr lang="en-US" sz="1100" dirty="0"/>
                    </a:p>
                  </a:txBody>
                  <a:tcPr marL="68580" marR="68580" marT="34290" marB="34290" anchor="ctr">
                    <a:noFill/>
                  </a:tcPr>
                </a:tc>
                <a:tc>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kern="1200" dirty="0">
                          <a:solidFill>
                            <a:schemeClr val="lt1"/>
                          </a:solidFill>
                          <a:latin typeface="Roboto Medium" panose="02000000000000000000" pitchFamily="2" charset="0"/>
                          <a:ea typeface="Roboto Medium" panose="02000000000000000000" pitchFamily="2" charset="0"/>
                          <a:cs typeface="Roboto Medium" panose="02000000000000000000" pitchFamily="2" charset="0"/>
                        </a:rPr>
                        <a:t>Providers</a:t>
                      </a:r>
                    </a:p>
                  </a:txBody>
                  <a:tcPr marL="68580" marR="68580" marT="34290" marB="34290" anchor="ctr">
                    <a:gradFill>
                      <a:gsLst>
                        <a:gs pos="0">
                          <a:srgbClr val="00A7B5"/>
                        </a:gs>
                        <a:gs pos="99000">
                          <a:srgbClr val="0085CA"/>
                        </a:gs>
                      </a:gsLst>
                      <a:lin ang="16200000" scaled="0"/>
                    </a:gradFill>
                  </a:tcPr>
                </a:tc>
                <a:tc>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kern="1200" dirty="0">
                          <a:solidFill>
                            <a:schemeClr val="lt1"/>
                          </a:solidFill>
                          <a:latin typeface="Roboto Medium" panose="02000000000000000000" pitchFamily="2" charset="0"/>
                          <a:ea typeface="Roboto Medium" panose="02000000000000000000" pitchFamily="2" charset="0"/>
                          <a:cs typeface="Roboto Medium" panose="02000000000000000000" pitchFamily="2" charset="0"/>
                        </a:rPr>
                        <a:t>Benefit Category</a:t>
                      </a:r>
                    </a:p>
                  </a:txBody>
                  <a:tcPr marL="68580" marR="68580" marT="34290" marB="34290" anchor="ctr">
                    <a:gradFill>
                      <a:gsLst>
                        <a:gs pos="0">
                          <a:srgbClr val="00A7B5"/>
                        </a:gs>
                        <a:gs pos="99000">
                          <a:srgbClr val="0085CA"/>
                        </a:gs>
                      </a:gsLst>
                      <a:lin ang="16200000" scaled="0"/>
                    </a:gradFill>
                  </a:tcPr>
                </a:tc>
                <a:tc>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dirty="0">
                          <a:latin typeface="Roboto Medium" panose="02000000000000000000" pitchFamily="2" charset="0"/>
                          <a:ea typeface="Roboto Medium" panose="02000000000000000000" pitchFamily="2" charset="0"/>
                          <a:cs typeface="Roboto Medium" panose="02000000000000000000" pitchFamily="2" charset="0"/>
                        </a:rPr>
                        <a:t>Cost Share</a:t>
                      </a:r>
                    </a:p>
                  </a:txBody>
                  <a:tcPr marL="68580" marR="68580" marT="34290" marB="34290" anchor="ctr">
                    <a:gradFill>
                      <a:gsLst>
                        <a:gs pos="0">
                          <a:srgbClr val="00A7B5"/>
                        </a:gs>
                        <a:gs pos="99000">
                          <a:srgbClr val="0085CA"/>
                        </a:gs>
                      </a:gsLst>
                      <a:lin ang="16200000" scaled="0"/>
                    </a:gradFill>
                  </a:tcPr>
                </a:tc>
                <a:extLst>
                  <a:ext uri="{0D108BD9-81ED-4DB2-BD59-A6C34878D82A}">
                    <a16:rowId xmlns:a16="http://schemas.microsoft.com/office/drawing/2014/main" val="10000"/>
                  </a:ext>
                </a:extLst>
              </a:tr>
              <a:tr h="1274206">
                <a:tc>
                  <a:txBody>
                    <a:bodyPr/>
                    <a:lstStyle/>
                    <a:p>
                      <a:pPr algn="ctr"/>
                      <a:r>
                        <a:rPr lang="en-US" sz="11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Primary/Urgent Care and Mental Health</a:t>
                      </a:r>
                    </a:p>
                  </a:txBody>
                  <a:tcPr marL="68580" marR="68580" marT="34290" marB="34290" anchor="ctr">
                    <a:solidFill>
                      <a:schemeClr val="tx2"/>
                    </a:solidFill>
                  </a:tcPr>
                </a:tc>
                <a:tc>
                  <a:txBody>
                    <a:bodyPr/>
                    <a:lstStyle/>
                    <a:p>
                      <a:pPr algn="ct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98point6</a:t>
                      </a:r>
                    </a:p>
                    <a:p>
                      <a:pPr algn="ct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Doctor on Demand</a:t>
                      </a:r>
                    </a:p>
                  </a:txBody>
                  <a:tcPr marL="68580" marR="68580" marT="34290" marB="34290" anchor="ctr">
                    <a:solidFill>
                      <a:schemeClr val="bg1">
                        <a:lumMod val="95000"/>
                      </a:schemeClr>
                    </a:solidFill>
                  </a:tcPr>
                </a:tc>
                <a:tc>
                  <a:txBody>
                    <a:bodyPr/>
                    <a:lstStyle/>
                    <a:p>
                      <a:pPr algn="ct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Telemedicine </a:t>
                      </a:r>
                      <a:b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General Medical</a:t>
                      </a:r>
                    </a:p>
                    <a:p>
                      <a:pPr algn="ctr"/>
                      <a:r>
                        <a:rPr lang="en-US" sz="9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Virtual care only </a:t>
                      </a:r>
                    </a:p>
                    <a:p>
                      <a:pPr algn="ctr"/>
                      <a:endParaRPr lang="en-US" sz="9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68580" marR="68580" marT="34290" marB="34290" anchor="ctr">
                    <a:solidFill>
                      <a:schemeClr val="bg1">
                        <a:lumMod val="95000"/>
                      </a:schemeClr>
                    </a:solidFill>
                  </a:tcPr>
                </a:tc>
                <a:tc>
                  <a:txBody>
                    <a:bodyPr/>
                    <a:lstStyle/>
                    <a:p>
                      <a:pPr algn="ctr"/>
                      <a:r>
                        <a:rPr lang="en-US" sz="1100" b="1"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$5 </a:t>
                      </a: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Copay</a:t>
                      </a:r>
                    </a:p>
                    <a:p>
                      <a:pPr algn="ctr"/>
                      <a:r>
                        <a:rPr lang="en-US" sz="9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(non-QHDHP)</a:t>
                      </a: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 Deductible/Coinsurance</a:t>
                      </a:r>
                    </a:p>
                  </a:txBody>
                  <a:tcPr marL="68580" marR="68580" marT="34290" marB="34290" anchor="ctr">
                    <a:solidFill>
                      <a:schemeClr val="bg1">
                        <a:lumMod val="95000"/>
                      </a:schemeClr>
                    </a:solidFill>
                  </a:tcPr>
                </a:tc>
                <a:extLst>
                  <a:ext uri="{0D108BD9-81ED-4DB2-BD59-A6C34878D82A}">
                    <a16:rowId xmlns:a16="http://schemas.microsoft.com/office/drawing/2014/main" val="10001"/>
                  </a:ext>
                </a:extLst>
              </a:tr>
              <a:tr h="429342">
                <a:tc>
                  <a:txBody>
                    <a:bodyPr/>
                    <a:lstStyle/>
                    <a:p>
                      <a:pPr algn="ctr"/>
                      <a:r>
                        <a:rPr lang="en-US" sz="11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Mental Health</a:t>
                      </a:r>
                    </a:p>
                  </a:txBody>
                  <a:tcPr marL="68580" marR="68580" marT="34290" marB="34290" anchor="ctr">
                    <a:solidFill>
                      <a:schemeClr val="tx2"/>
                    </a:solidFill>
                  </a:tcPr>
                </a:tc>
                <a:tc>
                  <a:txBody>
                    <a:bodyPr/>
                    <a:lstStyle/>
                    <a:p>
                      <a:pPr algn="ctr"/>
                      <a:r>
                        <a:rPr lang="en-US" sz="1100" b="0" i="0" dirty="0" err="1">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TalkSpace</a:t>
                      </a:r>
                      <a:endPar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p>
                      <a:pPr algn="ct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Doctor on Demand</a:t>
                      </a:r>
                    </a:p>
                  </a:txBody>
                  <a:tcPr marL="68580" marR="68580" marT="34290" marB="34290" anchor="ctr">
                    <a:solidFill>
                      <a:schemeClr val="bg1">
                        <a:lumMod val="95000"/>
                      </a:schemeClr>
                    </a:solidFill>
                  </a:tcPr>
                </a:tc>
                <a:tc>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Telemedicine Mental Health</a:t>
                      </a:r>
                    </a:p>
                    <a:p>
                      <a:pPr marL="0" marR="0" lvl="0" indent="0" algn="ctr" defTabSz="685653" rtl="0" eaLnBrk="1" fontAlgn="auto" latinLnBrk="0" hangingPunct="1">
                        <a:lnSpc>
                          <a:spcPct val="100000"/>
                        </a:lnSpc>
                        <a:spcBef>
                          <a:spcPts val="0"/>
                        </a:spcBef>
                        <a:spcAft>
                          <a:spcPts val="0"/>
                        </a:spcAft>
                        <a:buClrTx/>
                        <a:buSzTx/>
                        <a:buFontTx/>
                        <a:buNone/>
                        <a:tabLst/>
                        <a:defRPr/>
                      </a:pPr>
                      <a:r>
                        <a:rPr lang="en-US" sz="9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Virtual Care Only</a:t>
                      </a:r>
                    </a:p>
                  </a:txBody>
                  <a:tcPr marL="68580" marR="68580" marT="34290" marB="34290" anchor="ctr">
                    <a:solidFill>
                      <a:schemeClr val="bg1">
                        <a:lumMod val="95000"/>
                      </a:schemeClr>
                    </a:solidFill>
                  </a:tcPr>
                </a:tc>
                <a:tc>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Mental Health office visit cost share</a:t>
                      </a:r>
                    </a:p>
                  </a:txBody>
                  <a:tcPr marL="68580" marR="68580" marT="34290" marB="34290" anchor="ctr">
                    <a:solidFill>
                      <a:schemeClr val="bg1">
                        <a:lumMod val="95000"/>
                      </a:schemeClr>
                    </a:solidFill>
                  </a:tcPr>
                </a:tc>
                <a:extLst>
                  <a:ext uri="{0D108BD9-81ED-4DB2-BD59-A6C34878D82A}">
                    <a16:rowId xmlns:a16="http://schemas.microsoft.com/office/drawing/2014/main" val="545489056"/>
                  </a:ext>
                </a:extLst>
              </a:tr>
              <a:tr h="429342">
                <a:tc rowSpan="2">
                  <a:txBody>
                    <a:bodyPr/>
                    <a:lstStyle/>
                    <a:p>
                      <a:pPr algn="ctr"/>
                      <a:r>
                        <a:rPr lang="en-US" sz="11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Substance Use Disorder</a:t>
                      </a:r>
                    </a:p>
                  </a:txBody>
                  <a:tcPr marL="68580" marR="68580" marT="34290" marB="34290" anchor="ctr">
                    <a:solidFill>
                      <a:schemeClr val="tx2"/>
                    </a:solidFill>
                  </a:tcPr>
                </a:tc>
                <a:tc>
                  <a:txBody>
                    <a:bodyPr/>
                    <a:lstStyle/>
                    <a:p>
                      <a:pPr algn="ct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Boulder Care</a:t>
                      </a:r>
                    </a:p>
                  </a:txBody>
                  <a:tcPr marL="68580" marR="68580" marT="34290" marB="34290" anchor="ctr">
                    <a:solidFill>
                      <a:schemeClr val="bg1">
                        <a:lumMod val="95000"/>
                      </a:schemeClr>
                    </a:solidFill>
                  </a:tcPr>
                </a:tc>
                <a:tc rowSpan="2">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Telemedicine </a:t>
                      </a:r>
                      <a:b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Chemical Dependency</a:t>
                      </a:r>
                      <a:b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br>
                      <a:r>
                        <a:rPr lang="en-US" sz="9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Virtual care only </a:t>
                      </a:r>
                    </a:p>
                  </a:txBody>
                  <a:tcPr marL="68580" marR="68580" marT="34290" marB="34290" anchor="ctr">
                    <a:solidFill>
                      <a:schemeClr val="bg1">
                        <a:lumMod val="95000"/>
                      </a:schemeClr>
                    </a:solidFill>
                  </a:tcPr>
                </a:tc>
                <a:tc rowSpan="2">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Chemical Dependency office visit cost share</a:t>
                      </a:r>
                    </a:p>
                  </a:txBody>
                  <a:tcPr marL="68580" marR="68580" marT="34290" marB="34290" anchor="ctr">
                    <a:solidFill>
                      <a:schemeClr val="bg1">
                        <a:lumMod val="95000"/>
                      </a:schemeClr>
                    </a:solidFill>
                  </a:tcPr>
                </a:tc>
                <a:extLst>
                  <a:ext uri="{0D108BD9-81ED-4DB2-BD59-A6C34878D82A}">
                    <a16:rowId xmlns:a16="http://schemas.microsoft.com/office/drawing/2014/main" val="10002"/>
                  </a:ext>
                </a:extLst>
              </a:tr>
              <a:tr h="394126">
                <a:tc vMerge="1">
                  <a:txBody>
                    <a:bodyPr/>
                    <a:lstStyle/>
                    <a:p>
                      <a:endParaRPr lang="en-US"/>
                    </a:p>
                  </a:txBody>
                  <a:tcPr/>
                </a:tc>
                <a:tc>
                  <a:txBody>
                    <a:bodyPr/>
                    <a:lstStyle/>
                    <a:p>
                      <a:pPr algn="ctr"/>
                      <a:r>
                        <a:rPr lang="en-US" sz="11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rPr>
                        <a:t>Workit</a:t>
                      </a:r>
                    </a:p>
                  </a:txBody>
                  <a:tcPr marL="68580" marR="68580" marT="34290" marB="34290" anchor="ctr">
                    <a:solidFill>
                      <a:schemeClr val="bg1">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05846">
                <a:tc gridSpan="4">
                  <a:txBody>
                    <a:bodyPr/>
                    <a:lstStyle/>
                    <a:p>
                      <a:r>
                        <a:rPr lang="en-US" sz="900" b="0" i="1"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Brick and Mortar (traditional provider) Telemedicine embedded in all plans following professional OV cost shares</a:t>
                      </a:r>
                      <a:r>
                        <a:rPr lang="en-US" sz="900" b="0" i="1" kern="12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a:t>
                      </a:r>
                      <a:endParaRPr lang="en-US" sz="900" b="0" i="1" dirty="0">
                        <a:solidFill>
                          <a:schemeClr val="bg1"/>
                        </a:solidFill>
                        <a:highlight>
                          <a:srgbClr val="808000"/>
                        </a:highlight>
                        <a:latin typeface="Roboto Medium" panose="02000000000000000000" pitchFamily="2" charset="0"/>
                        <a:ea typeface="Roboto Medium" panose="02000000000000000000" pitchFamily="2" charset="0"/>
                        <a:cs typeface="Roboto Medium" panose="02000000000000000000" pitchFamily="2" charset="0"/>
                      </a:endParaRPr>
                    </a:p>
                  </a:txBody>
                  <a:tcPr marL="68580" marR="68580" marT="34290" marB="34290" anchor="ctr">
                    <a:solidFill>
                      <a:srgbClr val="63666A"/>
                    </a:solidFill>
                  </a:tcPr>
                </a:tc>
                <a:tc hMerge="1">
                  <a:txBody>
                    <a:bodyPr/>
                    <a:lstStyle/>
                    <a:p>
                      <a:pPr algn="ctr"/>
                      <a:endParaRPr lang="en-US" sz="14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anchor="ctr">
                    <a:solidFill>
                      <a:srgbClr val="63666A"/>
                    </a:solidFill>
                  </a:tcPr>
                </a:tc>
                <a:tc hMerge="1">
                  <a:txBody>
                    <a:bodyPr/>
                    <a:lstStyle/>
                    <a:p>
                      <a:pPr algn="ctr"/>
                      <a:endParaRPr lang="en-US" sz="14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anchor="ctr">
                    <a:solidFill>
                      <a:srgbClr val="63666A"/>
                    </a:solidFill>
                  </a:tcPr>
                </a:tc>
                <a:tc hMerge="1">
                  <a:txBody>
                    <a:bodyPr/>
                    <a:lstStyle/>
                    <a:p>
                      <a:pPr algn="ctr"/>
                      <a:endParaRPr lang="en-US" sz="1400" b="0" i="0" dirty="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anchor="ctr">
                    <a:solidFill>
                      <a:srgbClr val="63666A"/>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F57BB2E8-39B9-4609-BE45-E16358EA7A6B}"/>
              </a:ext>
            </a:extLst>
          </p:cNvPr>
          <p:cNvSpPr txBox="1"/>
          <p:nvPr/>
        </p:nvSpPr>
        <p:spPr>
          <a:xfrm>
            <a:off x="3204000" y="886469"/>
            <a:ext cx="4153883" cy="307777"/>
          </a:xfrm>
          <a:prstGeom prst="rect">
            <a:avLst/>
          </a:prstGeom>
          <a:noFill/>
        </p:spPr>
        <p:txBody>
          <a:bodyPr wrap="square" rtlCol="0">
            <a:spAutoFit/>
          </a:bodyPr>
          <a:lstStyle/>
          <a:p>
            <a:r>
              <a:rPr lang="en-US" sz="1400" b="1" i="1" dirty="0">
                <a:solidFill>
                  <a:srgbClr val="FF0000"/>
                </a:solidFill>
                <a:latin typeface="Roboto Light" panose="02000000000000000000" pitchFamily="2" charset="0"/>
                <a:ea typeface="Roboto Light" panose="02000000000000000000" pitchFamily="2" charset="0"/>
                <a:cs typeface="Roboto Light" panose="02000000000000000000" pitchFamily="2" charset="0"/>
              </a:rPr>
              <a:t>Subject to </a:t>
            </a:r>
            <a:r>
              <a:rPr lang="en-US" sz="1400" b="1" i="1" dirty="0" err="1">
                <a:solidFill>
                  <a:srgbClr val="FF0000"/>
                </a:solidFill>
                <a:latin typeface="Roboto Light" panose="02000000000000000000" pitchFamily="2" charset="0"/>
                <a:ea typeface="Roboto Light" panose="02000000000000000000" pitchFamily="2" charset="0"/>
                <a:cs typeface="Roboto Light" panose="02000000000000000000" pitchFamily="2" charset="0"/>
              </a:rPr>
              <a:t>OIC</a:t>
            </a:r>
            <a:r>
              <a:rPr lang="en-US" sz="1400" b="1" i="1" dirty="0">
                <a:solidFill>
                  <a:srgbClr val="FF0000"/>
                </a:solidFill>
                <a:latin typeface="Roboto Light" panose="02000000000000000000" pitchFamily="2" charset="0"/>
                <a:ea typeface="Roboto Light" panose="02000000000000000000" pitchFamily="2" charset="0"/>
                <a:cs typeface="Roboto Light" panose="02000000000000000000" pitchFamily="2" charset="0"/>
              </a:rPr>
              <a:t> approval</a:t>
            </a:r>
          </a:p>
        </p:txBody>
      </p:sp>
    </p:spTree>
    <p:extLst>
      <p:ext uri="{BB962C8B-B14F-4D97-AF65-F5344CB8AC3E}">
        <p14:creationId xmlns:p14="http://schemas.microsoft.com/office/powerpoint/2010/main" val="41578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Box 13">
            <a:extLst>
              <a:ext uri="{FF2B5EF4-FFF2-40B4-BE49-F238E27FC236}">
                <a16:creationId xmlns:a16="http://schemas.microsoft.com/office/drawing/2014/main" id="{160622F1-8017-7E46-8F94-6F24C996F6A5}"/>
              </a:ext>
            </a:extLst>
          </p:cNvPr>
          <p:cNvSpPr txBox="1">
            <a:spLocks noChangeArrowheads="1"/>
          </p:cNvSpPr>
          <p:nvPr/>
        </p:nvSpPr>
        <p:spPr bwMode="auto">
          <a:xfrm>
            <a:off x="557212" y="1783989"/>
            <a:ext cx="8097837" cy="789960"/>
          </a:xfrm>
          <a:prstGeom prst="rect">
            <a:avLst/>
          </a:prstGeom>
          <a:noFill/>
          <a:ln>
            <a:noFill/>
          </a:ln>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2857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742950" indent="-28575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1200150" indent="-2857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1657350" indent="-2857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114550" indent="-2857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2571750" indent="-2857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eaLnBrk="1" hangingPunct="1">
              <a:lnSpc>
                <a:spcPct val="150000"/>
              </a:lnSpc>
              <a:spcBef>
                <a:spcPct val="0"/>
              </a:spcBef>
              <a:buClr>
                <a:schemeClr val="bg2">
                  <a:lumMod val="50000"/>
                </a:schemeClr>
              </a:buClr>
              <a:buSzPct val="75000"/>
              <a:defRPr/>
            </a:pPr>
            <a:r>
              <a:rPr lang="en-US" alt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Low utilization – average less than 1.5% of enrollment</a:t>
            </a:r>
          </a:p>
          <a:p>
            <a:pPr lvl="2" eaLnBrk="1" hangingPunct="1">
              <a:lnSpc>
                <a:spcPct val="150000"/>
              </a:lnSpc>
              <a:spcBef>
                <a:spcPct val="0"/>
              </a:spcBef>
              <a:buClr>
                <a:schemeClr val="bg2">
                  <a:lumMod val="50000"/>
                </a:schemeClr>
              </a:buClr>
              <a:buSzPct val="75000"/>
              <a:defRPr/>
            </a:pPr>
            <a:r>
              <a:rPr lang="en-US" alt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Removal of this program resulted in significant cost savings to the SG plans</a:t>
            </a:r>
          </a:p>
        </p:txBody>
      </p:sp>
      <p:cxnSp>
        <p:nvCxnSpPr>
          <p:cNvPr id="6" name="Straight Connector 5">
            <a:extLst>
              <a:ext uri="{FF2B5EF4-FFF2-40B4-BE49-F238E27FC236}">
                <a16:creationId xmlns:a16="http://schemas.microsoft.com/office/drawing/2014/main" id="{2B1ECB8B-C8B6-794B-A3E6-5924B40C34A6}"/>
              </a:ext>
            </a:extLst>
          </p:cNvPr>
          <p:cNvCxnSpPr/>
          <p:nvPr/>
        </p:nvCxnSpPr>
        <p:spPr>
          <a:xfrm>
            <a:off x="658368" y="113385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6020" name="Slide Number Placeholder 2">
            <a:extLst>
              <a:ext uri="{FF2B5EF4-FFF2-40B4-BE49-F238E27FC236}">
                <a16:creationId xmlns:a16="http://schemas.microsoft.com/office/drawing/2014/main" id="{A01FBDF3-69A6-814C-A8D6-ED3CC7A327DC}"/>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93A762C-E74A-C04A-9E3E-91BD9A4004BE}" type="slidenum">
              <a:rPr lang="en-US" altLang="en-US" sz="1200" smtClean="0">
                <a:solidFill>
                  <a:srgbClr val="FFFFFF"/>
                </a:solidFill>
                <a:latin typeface="Roboto Light" panose="02000000000000000000" pitchFamily="2" charset="0"/>
              </a:rPr>
              <a:pPr algn="ctr">
                <a:spcBef>
                  <a:spcPct val="0"/>
                </a:spcBef>
                <a:buFontTx/>
                <a:buNone/>
              </a:pPr>
              <a:t>14</a:t>
            </a:fld>
            <a:endParaRPr lang="en-US" altLang="en-US" sz="1200" dirty="0">
              <a:solidFill>
                <a:srgbClr val="FFFFFF"/>
              </a:solidFill>
              <a:latin typeface="Roboto Light" panose="02000000000000000000" pitchFamily="2" charset="0"/>
            </a:endParaRPr>
          </a:p>
        </p:txBody>
      </p:sp>
      <p:pic>
        <p:nvPicPr>
          <p:cNvPr id="86021" name="Picture 19" descr="premera-white.png">
            <a:extLst>
              <a:ext uri="{FF2B5EF4-FFF2-40B4-BE49-F238E27FC236}">
                <a16:creationId xmlns:a16="http://schemas.microsoft.com/office/drawing/2014/main" id="{09A7984B-EAE7-E84F-BA60-BCCB46908C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Footer Placeholder 1">
            <a:extLst>
              <a:ext uri="{FF2B5EF4-FFF2-40B4-BE49-F238E27FC236}">
                <a16:creationId xmlns:a16="http://schemas.microsoft.com/office/drawing/2014/main" id="{546F69A1-BED9-C54F-AA81-7BC193C4AFC7}"/>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11" name="Rectangle 10">
            <a:extLst>
              <a:ext uri="{FF2B5EF4-FFF2-40B4-BE49-F238E27FC236}">
                <a16:creationId xmlns:a16="http://schemas.microsoft.com/office/drawing/2014/main" id="{870B671F-6E42-8A40-B505-986560E2E246}"/>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6024" name="Slide Number Placeholder 2">
            <a:extLst>
              <a:ext uri="{FF2B5EF4-FFF2-40B4-BE49-F238E27FC236}">
                <a16:creationId xmlns:a16="http://schemas.microsoft.com/office/drawing/2014/main" id="{461A1D1B-69D7-2040-98B4-E90B140ACC58}"/>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AB7D206-2F2A-5548-A2EC-981333E2DE3E}" type="slidenum">
              <a:rPr lang="en-US" altLang="en-US" sz="1200">
                <a:solidFill>
                  <a:srgbClr val="FFFFFF"/>
                </a:solidFill>
                <a:latin typeface="Roboto Light" panose="02000000000000000000" pitchFamily="2" charset="0"/>
              </a:rPr>
              <a:pPr algn="ctr" eaLnBrk="1" hangingPunct="1">
                <a:spcBef>
                  <a:spcPct val="0"/>
                </a:spcBef>
                <a:buFontTx/>
                <a:buNone/>
              </a:pPr>
              <a:t>14</a:t>
            </a:fld>
            <a:endParaRPr lang="en-US" altLang="en-US" sz="1200" dirty="0">
              <a:solidFill>
                <a:srgbClr val="FFFFFF"/>
              </a:solidFill>
              <a:latin typeface="Roboto Light" panose="02000000000000000000" pitchFamily="2" charset="0"/>
            </a:endParaRPr>
          </a:p>
        </p:txBody>
      </p:sp>
      <p:sp>
        <p:nvSpPr>
          <p:cNvPr id="14" name="TextBox 5">
            <a:extLst>
              <a:ext uri="{FF2B5EF4-FFF2-40B4-BE49-F238E27FC236}">
                <a16:creationId xmlns:a16="http://schemas.microsoft.com/office/drawing/2014/main" id="{FF78AFDD-4441-924E-9A8D-5DFC24AD3679}"/>
              </a:ext>
            </a:extLst>
          </p:cNvPr>
          <p:cNvSpPr txBox="1">
            <a:spLocks noChangeArrowheads="1"/>
          </p:cNvSpPr>
          <p:nvPr/>
        </p:nvSpPr>
        <p:spPr bwMode="auto">
          <a:xfrm>
            <a:off x="557213" y="501778"/>
            <a:ext cx="7083425" cy="492443"/>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Wellness Program – Discontinued for 2022</a:t>
            </a:r>
          </a:p>
        </p:txBody>
      </p:sp>
      <p:sp>
        <p:nvSpPr>
          <p:cNvPr id="12" name="Rectangle 10">
            <a:extLst>
              <a:ext uri="{FF2B5EF4-FFF2-40B4-BE49-F238E27FC236}">
                <a16:creationId xmlns:a16="http://schemas.microsoft.com/office/drawing/2014/main" id="{9A058ED5-BBEC-214B-85EB-A8E528A6D4CF}"/>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3" name="Picture 12">
            <a:extLst>
              <a:ext uri="{FF2B5EF4-FFF2-40B4-BE49-F238E27FC236}">
                <a16:creationId xmlns:a16="http://schemas.microsoft.com/office/drawing/2014/main" id="{DF0E17AD-2686-D14F-B6DF-A372B31A3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
        <p:nvSpPr>
          <p:cNvPr id="2" name="TextBox 1">
            <a:extLst>
              <a:ext uri="{FF2B5EF4-FFF2-40B4-BE49-F238E27FC236}">
                <a16:creationId xmlns:a16="http://schemas.microsoft.com/office/drawing/2014/main" id="{C0B59ED4-E322-4147-986B-95B1677ED06A}"/>
              </a:ext>
            </a:extLst>
          </p:cNvPr>
          <p:cNvSpPr txBox="1"/>
          <p:nvPr/>
        </p:nvSpPr>
        <p:spPr>
          <a:xfrm>
            <a:off x="557212" y="1414657"/>
            <a:ext cx="7773187" cy="369332"/>
          </a:xfrm>
          <a:prstGeom prst="rect">
            <a:avLst/>
          </a:prstGeom>
          <a:noFill/>
        </p:spPr>
        <p:txBody>
          <a:bodyPr wrap="square" rtlCol="0">
            <a:spAutoFit/>
          </a:bodyPr>
          <a:lstStyle/>
          <a:p>
            <a:r>
              <a:rPr lang="en-US"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Reasons for discontinuing the Wellness program include: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7">
            <a:extLst>
              <a:ext uri="{FF2B5EF4-FFF2-40B4-BE49-F238E27FC236}">
                <a16:creationId xmlns:a16="http://schemas.microsoft.com/office/drawing/2014/main" id="{C201DC81-35B1-3441-8990-4C0453B53B87}"/>
              </a:ext>
            </a:extLst>
          </p:cNvPr>
          <p:cNvSpPr txBox="1">
            <a:spLocks noChangeArrowheads="1"/>
          </p:cNvSpPr>
          <p:nvPr/>
        </p:nvSpPr>
        <p:spPr bwMode="auto">
          <a:xfrm>
            <a:off x="557213" y="256032"/>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2022 Multiple Choice Guidelines</a:t>
            </a:r>
          </a:p>
        </p:txBody>
      </p:sp>
      <p:cxnSp>
        <p:nvCxnSpPr>
          <p:cNvPr id="7" name="Straight Connector 6">
            <a:extLst>
              <a:ext uri="{FF2B5EF4-FFF2-40B4-BE49-F238E27FC236}">
                <a16:creationId xmlns:a16="http://schemas.microsoft.com/office/drawing/2014/main" id="{6D4BAA8F-0D61-EF4E-97E4-5A9CAD08F53B}"/>
              </a:ext>
            </a:extLst>
          </p:cNvPr>
          <p:cNvCxnSpPr/>
          <p:nvPr/>
        </p:nvCxnSpPr>
        <p:spPr>
          <a:xfrm>
            <a:off x="654050" y="85953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AFBD880-C821-ED4B-9534-87EF78A84A7D}"/>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dirty="0">
              <a:solidFill>
                <a:prstClr val="white"/>
              </a:solidFill>
            </a:endParaRPr>
          </a:p>
        </p:txBody>
      </p:sp>
      <p:sp>
        <p:nvSpPr>
          <p:cNvPr id="43014" name="Slide Number Placeholder 2">
            <a:extLst>
              <a:ext uri="{FF2B5EF4-FFF2-40B4-BE49-F238E27FC236}">
                <a16:creationId xmlns:a16="http://schemas.microsoft.com/office/drawing/2014/main" id="{15EAAB93-3BC3-8D4C-B9CF-7E10BA3B7547}"/>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fld id="{E811A0BB-446C-B34A-8156-B30FAD1FDD6F}" type="slidenum">
              <a:rPr lang="en-US" altLang="en-US" sz="1200">
                <a:solidFill>
                  <a:srgbClr val="FFFFFF"/>
                </a:solidFill>
                <a:latin typeface="Roboto Light" panose="02000000000000000000" pitchFamily="2" charset="0"/>
              </a:rPr>
              <a:pPr algn="ctr" eaLnBrk="1" hangingPunct="1">
                <a:spcBef>
                  <a:spcPct val="0"/>
                </a:spcBef>
                <a:buFont typeface="Arial" panose="020B0604020202020204" pitchFamily="34" charset="0"/>
                <a:buNone/>
              </a:pPr>
              <a:t>15</a:t>
            </a:fld>
            <a:endParaRPr lang="en-US" altLang="en-US" sz="1200" dirty="0">
              <a:solidFill>
                <a:srgbClr val="FFFFFF"/>
              </a:solidFill>
              <a:latin typeface="Roboto Light" panose="02000000000000000000" pitchFamily="2" charset="0"/>
            </a:endParaRPr>
          </a:p>
        </p:txBody>
      </p:sp>
      <p:sp>
        <p:nvSpPr>
          <p:cNvPr id="9" name="Rectangle 10">
            <a:extLst>
              <a:ext uri="{FF2B5EF4-FFF2-40B4-BE49-F238E27FC236}">
                <a16:creationId xmlns:a16="http://schemas.microsoft.com/office/drawing/2014/main" id="{7D92B5DE-8B18-6D47-BDDF-C0995C246B43}"/>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0" name="Picture 9">
            <a:extLst>
              <a:ext uri="{FF2B5EF4-FFF2-40B4-BE49-F238E27FC236}">
                <a16:creationId xmlns:a16="http://schemas.microsoft.com/office/drawing/2014/main" id="{EFAB7D9C-85CA-534C-BFED-2E0124A19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
        <p:nvSpPr>
          <p:cNvPr id="2" name="TextBox 1">
            <a:extLst>
              <a:ext uri="{FF2B5EF4-FFF2-40B4-BE49-F238E27FC236}">
                <a16:creationId xmlns:a16="http://schemas.microsoft.com/office/drawing/2014/main" id="{908360AA-1E5C-4746-927C-5F7224138ED7}"/>
              </a:ext>
            </a:extLst>
          </p:cNvPr>
          <p:cNvSpPr txBox="1"/>
          <p:nvPr/>
        </p:nvSpPr>
        <p:spPr>
          <a:xfrm>
            <a:off x="557213" y="949602"/>
            <a:ext cx="8420519" cy="387798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Groups with 8-50 enrolled employees may offer dual choice by combining two Premera Medical plans</a:t>
            </a:r>
          </a:p>
          <a:p>
            <a:pPr marL="285750" indent="-285750">
              <a:buFont typeface="Arial" panose="020B0604020202020204" pitchFamily="34" charset="0"/>
              <a:buChar char="•"/>
            </a:pP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Groups with 15-50 enrolled employees may offer triple choice by combining three different Premera Medical plans</a:t>
            </a:r>
          </a:p>
          <a:p>
            <a:pPr marL="285750" indent="-285750">
              <a:buFont typeface="Arial" panose="020B0604020202020204" pitchFamily="34" charset="0"/>
              <a:buChar char="•"/>
            </a:pP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A minimum of one person must enroll on each plan and the employer must offer the multiple choice programs to all employees</a:t>
            </a:r>
          </a:p>
          <a:p>
            <a:pPr marL="285750" indent="-285750">
              <a:buFont typeface="Arial" panose="020B0604020202020204" pitchFamily="34" charset="0"/>
              <a:buChar char="•"/>
            </a:pP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Plan combinations cannot span across multiple networks except for allowable combinations with a Peak Care plan</a:t>
            </a:r>
          </a:p>
          <a:p>
            <a:pPr marL="285750" indent="-285750">
              <a:buFont typeface="Arial" panose="020B0604020202020204" pitchFamily="34" charset="0"/>
              <a:buChar char="•"/>
            </a:pP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All plans must be the same or one adjacent metallic level with each other.</a:t>
            </a:r>
          </a:p>
          <a:p>
            <a:pPr marL="742950" lvl="1" indent="-285750">
              <a:buFont typeface="Arial" panose="020B0604020202020204" pitchFamily="34" charset="0"/>
              <a:buChar char="•"/>
            </a:pPr>
            <a:r>
              <a:rPr lang="en-US" sz="14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Examples: Two gold plans; one gold plan with one silver plan; one silver plan with one bronze plan, etc.</a:t>
            </a:r>
          </a:p>
          <a:p>
            <a:pPr marL="742950" lvl="1" indent="-285750">
              <a:buFont typeface="Arial" panose="020B0604020202020204" pitchFamily="34" charset="0"/>
              <a:buChar char="•"/>
            </a:pPr>
            <a:r>
              <a:rPr lang="en-US" sz="14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When combining Peak Care plans with one of a different network, the Peak Care plan must match the highest metal level of the other plan(s)</a:t>
            </a:r>
          </a:p>
          <a:p>
            <a:pPr marL="742950" lvl="1" indent="-285750">
              <a:buFont typeface="Arial" panose="020B0604020202020204" pitchFamily="34" charset="0"/>
              <a:buChar char="•"/>
            </a:pPr>
            <a:r>
              <a:rPr lang="en-US" sz="14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Plan combinations cannot include platinum level plans and/or EPO plans (excluding Peak Care)</a:t>
            </a:r>
          </a:p>
          <a:p>
            <a:pPr marL="285750" indent="-285750">
              <a:buFont typeface="Arial" panose="020B0604020202020204" pitchFamily="34" charset="0"/>
              <a:buChar char="•"/>
            </a:pP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Groups may not mix Medical Only plans with plans that offer embedded Dental benefits (+ Family Dental plans) </a:t>
            </a:r>
          </a:p>
        </p:txBody>
      </p:sp>
    </p:spTree>
    <p:extLst>
      <p:ext uri="{BB962C8B-B14F-4D97-AF65-F5344CB8AC3E}">
        <p14:creationId xmlns:p14="http://schemas.microsoft.com/office/powerpoint/2010/main" val="375475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F60CA2C4-0890-164F-82EC-4FBCAA38564F}"/>
              </a:ext>
            </a:extLst>
          </p:cNvPr>
          <p:cNvPicPr>
            <a:picLocks noChangeAspect="1" noChangeArrowheads="1"/>
          </p:cNvPicPr>
          <p:nvPr/>
        </p:nvPicPr>
        <p:blipFill>
          <a:blip r:embed="rId3"/>
          <a:srcRect l="32747" r="32747"/>
          <a:stretch/>
        </p:blipFill>
        <p:spPr bwMode="auto">
          <a:xfrm>
            <a:off x="0" y="0"/>
            <a:ext cx="37861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20A3FDE-610F-9945-82AC-9F7F56C3063D}"/>
              </a:ext>
            </a:extLst>
          </p:cNvPr>
          <p:cNvSpPr/>
          <p:nvPr/>
        </p:nvSpPr>
        <p:spPr>
          <a:xfrm flipH="1">
            <a:off x="3786188" y="0"/>
            <a:ext cx="5357812" cy="5143500"/>
          </a:xfrm>
          <a:prstGeom prst="rect">
            <a:avLst/>
          </a:prstGeom>
          <a:gradFill flip="none" rotWithShape="1">
            <a:gsLst>
              <a:gs pos="0">
                <a:srgbClr val="009BDB"/>
              </a:gs>
              <a:gs pos="90000">
                <a:srgbClr val="3AAFA9"/>
              </a:gs>
            </a:gsLst>
            <a:lin ang="179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1684" name="TextBox 6">
            <a:extLst>
              <a:ext uri="{FF2B5EF4-FFF2-40B4-BE49-F238E27FC236}">
                <a16:creationId xmlns:a16="http://schemas.microsoft.com/office/drawing/2014/main" id="{A5B743C2-29A7-E045-A19B-6DC7B453430F}"/>
              </a:ext>
            </a:extLst>
          </p:cNvPr>
          <p:cNvSpPr txBox="1">
            <a:spLocks noChangeArrowheads="1"/>
          </p:cNvSpPr>
          <p:nvPr/>
        </p:nvSpPr>
        <p:spPr bwMode="auto">
          <a:xfrm>
            <a:off x="4233863" y="1765281"/>
            <a:ext cx="4330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chemeClr val="bg1"/>
                </a:solidFill>
                <a:latin typeface="Lora Regular" pitchFamily="2" charset="77"/>
                <a:ea typeface="Lora Regular" pitchFamily="2" charset="77"/>
                <a:cs typeface="Lora Regular" pitchFamily="2" charset="77"/>
              </a:rPr>
              <a:t>Other Programs and Services</a:t>
            </a:r>
          </a:p>
        </p:txBody>
      </p:sp>
      <p:cxnSp>
        <p:nvCxnSpPr>
          <p:cNvPr id="9" name="Straight Connector 8">
            <a:extLst>
              <a:ext uri="{FF2B5EF4-FFF2-40B4-BE49-F238E27FC236}">
                <a16:creationId xmlns:a16="http://schemas.microsoft.com/office/drawing/2014/main" id="{062B77B0-2893-0B4D-AAE3-3327BCF4BDE3}"/>
              </a:ext>
            </a:extLst>
          </p:cNvPr>
          <p:cNvCxnSpPr/>
          <p:nvPr/>
        </p:nvCxnSpPr>
        <p:spPr>
          <a:xfrm>
            <a:off x="4344988" y="2863850"/>
            <a:ext cx="319087"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1686" name="Rectangle 10">
            <a:extLst>
              <a:ext uri="{FF2B5EF4-FFF2-40B4-BE49-F238E27FC236}">
                <a16:creationId xmlns:a16="http://schemas.microsoft.com/office/drawing/2014/main" id="{8C3751B5-B280-F74A-8500-2030E5CC4C8F}"/>
              </a:ext>
            </a:extLst>
          </p:cNvPr>
          <p:cNvSpPr>
            <a:spLocks noChangeArrowheads="1"/>
          </p:cNvSpPr>
          <p:nvPr/>
        </p:nvSpPr>
        <p:spPr bwMode="auto">
          <a:xfrm>
            <a:off x="4275138" y="4843463"/>
            <a:ext cx="19986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2021 Premera. Proprietary and Confidential.</a:t>
            </a:r>
          </a:p>
        </p:txBody>
      </p:sp>
      <p:sp>
        <p:nvSpPr>
          <p:cNvPr id="71688" name="TextBox 7">
            <a:extLst>
              <a:ext uri="{FF2B5EF4-FFF2-40B4-BE49-F238E27FC236}">
                <a16:creationId xmlns:a16="http://schemas.microsoft.com/office/drawing/2014/main" id="{B9418695-A990-E344-825A-DEA611005763}"/>
              </a:ext>
            </a:extLst>
          </p:cNvPr>
          <p:cNvSpPr txBox="1">
            <a:spLocks noChangeArrowheads="1"/>
          </p:cNvSpPr>
          <p:nvPr/>
        </p:nvSpPr>
        <p:spPr bwMode="auto">
          <a:xfrm>
            <a:off x="4213225" y="3275013"/>
            <a:ext cx="4703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Additional programs and services to enhance the  member experience.</a:t>
            </a:r>
          </a:p>
        </p:txBody>
      </p:sp>
      <p:sp>
        <p:nvSpPr>
          <p:cNvPr id="13" name="Rectangle 12">
            <a:extLst>
              <a:ext uri="{FF2B5EF4-FFF2-40B4-BE49-F238E27FC236}">
                <a16:creationId xmlns:a16="http://schemas.microsoft.com/office/drawing/2014/main" id="{84D61C82-5E9C-F04C-B2C1-B4B66A5DDC01}"/>
              </a:ext>
            </a:extLst>
          </p:cNvPr>
          <p:cNvSpPr/>
          <p:nvPr/>
        </p:nvSpPr>
        <p:spPr>
          <a:xfrm>
            <a:off x="274638" y="271463"/>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1">
            <a:extLst>
              <a:ext uri="{FF2B5EF4-FFF2-40B4-BE49-F238E27FC236}">
                <a16:creationId xmlns:a16="http://schemas.microsoft.com/office/drawing/2014/main" id="{38850847-664B-0D4C-8B2D-24FC90F17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6350" y="4597400"/>
            <a:ext cx="1285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5">
            <a:extLst>
              <a:ext uri="{FF2B5EF4-FFF2-40B4-BE49-F238E27FC236}">
                <a16:creationId xmlns:a16="http://schemas.microsoft.com/office/drawing/2014/main" id="{5DBDA810-78BB-464D-860F-341091DD78B9}"/>
              </a:ext>
            </a:extLst>
          </p:cNvPr>
          <p:cNvSpPr txBox="1">
            <a:spLocks noChangeArrowheads="1"/>
          </p:cNvSpPr>
          <p:nvPr/>
        </p:nvSpPr>
        <p:spPr bwMode="auto">
          <a:xfrm>
            <a:off x="557213" y="104775"/>
            <a:ext cx="776287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2600" dirty="0">
                <a:solidFill>
                  <a:schemeClr val="tx2">
                    <a:lumMod val="75000"/>
                  </a:schemeClr>
                </a:solidFill>
                <a:latin typeface="Lora Regular" panose="00000500000000000000" pitchFamily="2" charset="0"/>
              </a:rPr>
              <a:t>Premera Designated Centers of Excellence</a:t>
            </a:r>
          </a:p>
        </p:txBody>
      </p:sp>
      <p:cxnSp>
        <p:nvCxnSpPr>
          <p:cNvPr id="8" name="Straight Connector 7">
            <a:extLst>
              <a:ext uri="{FF2B5EF4-FFF2-40B4-BE49-F238E27FC236}">
                <a16:creationId xmlns:a16="http://schemas.microsoft.com/office/drawing/2014/main" id="{5C33B76B-7451-D248-B2B6-5833E7902802}"/>
              </a:ext>
            </a:extLst>
          </p:cNvPr>
          <p:cNvCxnSpPr/>
          <p:nvPr/>
        </p:nvCxnSpPr>
        <p:spPr>
          <a:xfrm>
            <a:off x="654050" y="85953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0116" name="Slide Number Placeholder 2">
            <a:extLst>
              <a:ext uri="{FF2B5EF4-FFF2-40B4-BE49-F238E27FC236}">
                <a16:creationId xmlns:a16="http://schemas.microsoft.com/office/drawing/2014/main" id="{3C2B9161-042E-7A41-A5BF-CAAD2F751BF9}"/>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DF8C2D8-57A8-BB47-87D1-D264CF1DFA46}" type="slidenum">
              <a:rPr lang="en-US" altLang="en-US" sz="1200" smtClean="0">
                <a:solidFill>
                  <a:srgbClr val="FFFFFF"/>
                </a:solidFill>
                <a:latin typeface="Roboto Light" panose="02000000000000000000" pitchFamily="2" charset="0"/>
              </a:rPr>
              <a:pPr algn="ctr">
                <a:spcBef>
                  <a:spcPct val="0"/>
                </a:spcBef>
                <a:buFontTx/>
                <a:buNone/>
              </a:pPr>
              <a:t>17</a:t>
            </a:fld>
            <a:endParaRPr lang="en-US" altLang="en-US" sz="1200" dirty="0">
              <a:solidFill>
                <a:srgbClr val="FFFFFF"/>
              </a:solidFill>
              <a:latin typeface="Roboto Light" panose="02000000000000000000" pitchFamily="2" charset="0"/>
            </a:endParaRPr>
          </a:p>
        </p:txBody>
      </p:sp>
      <p:pic>
        <p:nvPicPr>
          <p:cNvPr id="90117" name="Picture 19" descr="premera-white.png">
            <a:extLst>
              <a:ext uri="{FF2B5EF4-FFF2-40B4-BE49-F238E27FC236}">
                <a16:creationId xmlns:a16="http://schemas.microsoft.com/office/drawing/2014/main" id="{035C969F-97ED-2743-B9D6-8EC87D8B51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Footer Placeholder 1">
            <a:extLst>
              <a:ext uri="{FF2B5EF4-FFF2-40B4-BE49-F238E27FC236}">
                <a16:creationId xmlns:a16="http://schemas.microsoft.com/office/drawing/2014/main" id="{31681389-1E59-9144-A591-849D38D7832D}"/>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14" name="Rectangle 13">
            <a:extLst>
              <a:ext uri="{FF2B5EF4-FFF2-40B4-BE49-F238E27FC236}">
                <a16:creationId xmlns:a16="http://schemas.microsoft.com/office/drawing/2014/main" id="{1CAE0158-891B-8640-9A65-F2C7FE9929B3}"/>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0120" name="Slide Number Placeholder 2">
            <a:extLst>
              <a:ext uri="{FF2B5EF4-FFF2-40B4-BE49-F238E27FC236}">
                <a16:creationId xmlns:a16="http://schemas.microsoft.com/office/drawing/2014/main" id="{321F200F-CBF4-BE47-BE1A-A07AAF6A053A}"/>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6ACD201-770E-E24D-B413-E69821DBCAE5}" type="slidenum">
              <a:rPr lang="en-US" altLang="en-US" sz="1200">
                <a:solidFill>
                  <a:srgbClr val="FFFFFF"/>
                </a:solidFill>
                <a:latin typeface="Roboto Light" panose="02000000000000000000" pitchFamily="2" charset="0"/>
              </a:rPr>
              <a:pPr algn="ctr" eaLnBrk="1" hangingPunct="1">
                <a:spcBef>
                  <a:spcPct val="0"/>
                </a:spcBef>
                <a:buFontTx/>
                <a:buNone/>
              </a:pPr>
              <a:t>17</a:t>
            </a:fld>
            <a:endParaRPr lang="en-US" altLang="en-US" sz="1200" dirty="0">
              <a:solidFill>
                <a:srgbClr val="FFFFFF"/>
              </a:solidFill>
              <a:latin typeface="Roboto Light" panose="02000000000000000000" pitchFamily="2" charset="0"/>
            </a:endParaRPr>
          </a:p>
        </p:txBody>
      </p:sp>
      <p:sp>
        <p:nvSpPr>
          <p:cNvPr id="12" name="Rectangle 10">
            <a:extLst>
              <a:ext uri="{FF2B5EF4-FFF2-40B4-BE49-F238E27FC236}">
                <a16:creationId xmlns:a16="http://schemas.microsoft.com/office/drawing/2014/main" id="{83923DED-26F2-454D-8B39-73E20248F1BF}"/>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3" name="Picture 12">
            <a:extLst>
              <a:ext uri="{FF2B5EF4-FFF2-40B4-BE49-F238E27FC236}">
                <a16:creationId xmlns:a16="http://schemas.microsoft.com/office/drawing/2014/main" id="{48E8B02A-3AC2-4F46-808A-491E755A6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
        <p:nvSpPr>
          <p:cNvPr id="30" name="Rectangle 4">
            <a:extLst>
              <a:ext uri="{FF2B5EF4-FFF2-40B4-BE49-F238E27FC236}">
                <a16:creationId xmlns:a16="http://schemas.microsoft.com/office/drawing/2014/main" id="{DBA151FA-F047-4554-B43A-E3B4D221D571}"/>
              </a:ext>
            </a:extLst>
          </p:cNvPr>
          <p:cNvSpPr>
            <a:spLocks noChangeArrowheads="1"/>
          </p:cNvSpPr>
          <p:nvPr/>
        </p:nvSpPr>
        <p:spPr bwMode="auto">
          <a:xfrm>
            <a:off x="557212" y="1200150"/>
            <a:ext cx="4113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63666A"/>
                </a:solidFill>
                <a:latin typeface="Roboto Light" panose="02000000000000000000" pitchFamily="2" charset="0"/>
              </a:rPr>
              <a:t>The first local Premera Designated Center of Excellence is Providence St. Joseph Health (7 locations) for total joint replacement surgeries</a:t>
            </a:r>
          </a:p>
        </p:txBody>
      </p:sp>
      <p:sp>
        <p:nvSpPr>
          <p:cNvPr id="31" name="Rectangle 23">
            <a:extLst>
              <a:ext uri="{FF2B5EF4-FFF2-40B4-BE49-F238E27FC236}">
                <a16:creationId xmlns:a16="http://schemas.microsoft.com/office/drawing/2014/main" id="{4B6285FB-D49B-495E-84F2-3BCB0B259CC6}"/>
              </a:ext>
            </a:extLst>
          </p:cNvPr>
          <p:cNvSpPr>
            <a:spLocks noChangeArrowheads="1"/>
          </p:cNvSpPr>
          <p:nvPr/>
        </p:nvSpPr>
        <p:spPr bwMode="auto">
          <a:xfrm>
            <a:off x="4572000" y="1222375"/>
            <a:ext cx="4460875"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0000"/>
              </a:lnSpc>
              <a:spcBef>
                <a:spcPts val="600"/>
              </a:spcBef>
            </a:pPr>
            <a:r>
              <a:rPr lang="en-US" altLang="en-US" sz="1400" dirty="0">
                <a:solidFill>
                  <a:srgbClr val="63666A"/>
                </a:solidFill>
                <a:latin typeface="Roboto Light" panose="02000000000000000000" pitchFamily="2" charset="0"/>
              </a:rPr>
              <a:t>Unique provider partnerships  for total joint replacement</a:t>
            </a:r>
          </a:p>
          <a:p>
            <a:pPr eaLnBrk="1" hangingPunct="1">
              <a:lnSpc>
                <a:spcPct val="110000"/>
              </a:lnSpc>
              <a:spcBef>
                <a:spcPts val="600"/>
              </a:spcBef>
            </a:pPr>
            <a:r>
              <a:rPr lang="en-US" altLang="en-US" sz="1400" dirty="0">
                <a:solidFill>
                  <a:srgbClr val="63666A"/>
                </a:solidFill>
                <a:latin typeface="Roboto Light" panose="02000000000000000000" pitchFamily="2" charset="0"/>
              </a:rPr>
              <a:t>Enhance Premera's overall COE program as the primary Centers of Excellence in our local market</a:t>
            </a:r>
          </a:p>
          <a:p>
            <a:pPr eaLnBrk="1" hangingPunct="1">
              <a:lnSpc>
                <a:spcPct val="110000"/>
              </a:lnSpc>
              <a:spcBef>
                <a:spcPts val="600"/>
              </a:spcBef>
            </a:pPr>
            <a:r>
              <a:rPr lang="en-US" altLang="en-US" sz="1400" dirty="0">
                <a:solidFill>
                  <a:srgbClr val="63666A"/>
                </a:solidFill>
                <a:latin typeface="Roboto Light" panose="02000000000000000000" pitchFamily="2" charset="0"/>
              </a:rPr>
              <a:t>Establish bundled payment arrangements for total joint replacement</a:t>
            </a:r>
          </a:p>
          <a:p>
            <a:pPr eaLnBrk="1" hangingPunct="1">
              <a:lnSpc>
                <a:spcPct val="110000"/>
              </a:lnSpc>
              <a:spcBef>
                <a:spcPts val="600"/>
              </a:spcBef>
            </a:pPr>
            <a:r>
              <a:rPr lang="en-US" altLang="en-US" sz="1400" dirty="0">
                <a:solidFill>
                  <a:srgbClr val="63666A"/>
                </a:solidFill>
                <a:latin typeface="Roboto Light" panose="02000000000000000000" pitchFamily="2" charset="0"/>
              </a:rPr>
              <a:t>Certify they meet certain clinical guidelines, such as adhering to Bree Collaborative guidelines, to ensure the best clinical outcomes</a:t>
            </a:r>
          </a:p>
          <a:p>
            <a:pPr eaLnBrk="1" hangingPunct="1">
              <a:lnSpc>
                <a:spcPct val="110000"/>
              </a:lnSpc>
              <a:spcBef>
                <a:spcPts val="600"/>
              </a:spcBef>
            </a:pPr>
            <a:r>
              <a:rPr lang="en-US" altLang="en-US" sz="1400" dirty="0">
                <a:solidFill>
                  <a:srgbClr val="63666A"/>
                </a:solidFill>
                <a:latin typeface="Roboto Light" panose="02000000000000000000" pitchFamily="2" charset="0"/>
              </a:rPr>
              <a:t>Facilitate Blue Distinction Specialty Care designations so they align under the broader COE program/strategy</a:t>
            </a:r>
          </a:p>
        </p:txBody>
      </p:sp>
      <p:pic>
        <p:nvPicPr>
          <p:cNvPr id="32" name="Picture 33">
            <a:extLst>
              <a:ext uri="{FF2B5EF4-FFF2-40B4-BE49-F238E27FC236}">
                <a16:creationId xmlns:a16="http://schemas.microsoft.com/office/drawing/2014/main" id="{294C0B9E-4FD3-40DC-843F-08863FC09B26}"/>
              </a:ext>
            </a:extLst>
          </p:cNvPr>
          <p:cNvPicPr>
            <a:picLocks noChangeAspect="1"/>
          </p:cNvPicPr>
          <p:nvPr/>
        </p:nvPicPr>
        <p:blipFill>
          <a:blip r:embed="rId5">
            <a:extLst>
              <a:ext uri="{28A0092B-C50C-407E-A947-70E740481C1C}">
                <a14:useLocalDpi xmlns:a14="http://schemas.microsoft.com/office/drawing/2010/main" val="0"/>
              </a:ext>
            </a:extLst>
          </a:blip>
          <a:srcRect l="5437" t="4771" r="5734" b="4465"/>
          <a:stretch>
            <a:fillRect/>
          </a:stretch>
        </p:blipFill>
        <p:spPr bwMode="auto">
          <a:xfrm>
            <a:off x="609600" y="2578894"/>
            <a:ext cx="36576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a:extLst>
              <a:ext uri="{FF2B5EF4-FFF2-40B4-BE49-F238E27FC236}">
                <a16:creationId xmlns:a16="http://schemas.microsoft.com/office/drawing/2014/main" id="{DFE232DE-2546-4201-A700-9F77AB92EF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4238625"/>
            <a:ext cx="15097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7ED8A171-00BC-477E-9C98-4B87EC4C15C3}"/>
              </a:ext>
            </a:extLst>
          </p:cNvPr>
          <p:cNvSpPr txBox="1"/>
          <p:nvPr/>
        </p:nvSpPr>
        <p:spPr>
          <a:xfrm>
            <a:off x="557212" y="484773"/>
            <a:ext cx="5757187" cy="338554"/>
          </a:xfrm>
          <a:prstGeom prst="rect">
            <a:avLst/>
          </a:prstGeom>
          <a:noFill/>
        </p:spPr>
        <p:txBody>
          <a:bodyPr wrap="square">
            <a:spAutoFit/>
          </a:bodyPr>
          <a:lstStyle/>
          <a:p>
            <a:pPr eaLnBrk="1" hangingPunct="1">
              <a:spcBef>
                <a:spcPct val="0"/>
              </a:spcBef>
              <a:buFontTx/>
              <a:buNone/>
              <a:defRPr/>
            </a:pPr>
            <a:r>
              <a:rPr lang="en-US" altLang="en-US" sz="1600" dirty="0">
                <a:solidFill>
                  <a:schemeClr val="accent1"/>
                </a:solidFill>
                <a:latin typeface="Lora Regular" panose="00000500000000000000" pitchFamily="2" charset="0"/>
                <a:ea typeface="Roboto" panose="02000000000000000000" pitchFamily="2" charset="0"/>
                <a:cs typeface="Roboto" panose="02000000000000000000" pitchFamily="2" charset="0"/>
              </a:rPr>
              <a:t>Local Approach: Integrated purchasing strategy + BDSC</a:t>
            </a:r>
          </a:p>
        </p:txBody>
      </p:sp>
    </p:spTree>
    <p:extLst>
      <p:ext uri="{BB962C8B-B14F-4D97-AF65-F5344CB8AC3E}">
        <p14:creationId xmlns:p14="http://schemas.microsoft.com/office/powerpoint/2010/main" val="252523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5">
            <a:extLst>
              <a:ext uri="{FF2B5EF4-FFF2-40B4-BE49-F238E27FC236}">
                <a16:creationId xmlns:a16="http://schemas.microsoft.com/office/drawing/2014/main" id="{5DBDA810-78BB-464D-860F-341091DD78B9}"/>
              </a:ext>
            </a:extLst>
          </p:cNvPr>
          <p:cNvSpPr txBox="1">
            <a:spLocks noChangeArrowheads="1"/>
          </p:cNvSpPr>
          <p:nvPr/>
        </p:nvSpPr>
        <p:spPr bwMode="auto">
          <a:xfrm>
            <a:off x="557213" y="256032"/>
            <a:ext cx="776287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2600" dirty="0">
                <a:solidFill>
                  <a:schemeClr val="tx2">
                    <a:lumMod val="75000"/>
                  </a:schemeClr>
                </a:solidFill>
                <a:latin typeface="Lora Regular" panose="00000500000000000000" pitchFamily="2" charset="0"/>
              </a:rPr>
              <a:t>Premera Designated Centers of Excellence</a:t>
            </a:r>
          </a:p>
        </p:txBody>
      </p:sp>
      <p:cxnSp>
        <p:nvCxnSpPr>
          <p:cNvPr id="8" name="Straight Connector 7">
            <a:extLst>
              <a:ext uri="{FF2B5EF4-FFF2-40B4-BE49-F238E27FC236}">
                <a16:creationId xmlns:a16="http://schemas.microsoft.com/office/drawing/2014/main" id="{5C33B76B-7451-D248-B2B6-5833E7902802}"/>
              </a:ext>
            </a:extLst>
          </p:cNvPr>
          <p:cNvCxnSpPr/>
          <p:nvPr/>
        </p:nvCxnSpPr>
        <p:spPr>
          <a:xfrm>
            <a:off x="661987" y="103953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0116" name="Slide Number Placeholder 2">
            <a:extLst>
              <a:ext uri="{FF2B5EF4-FFF2-40B4-BE49-F238E27FC236}">
                <a16:creationId xmlns:a16="http://schemas.microsoft.com/office/drawing/2014/main" id="{3C2B9161-042E-7A41-A5BF-CAAD2F751BF9}"/>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DF8C2D8-57A8-BB47-87D1-D264CF1DFA46}" type="slidenum">
              <a:rPr lang="en-US" altLang="en-US" sz="1200" smtClean="0">
                <a:solidFill>
                  <a:srgbClr val="FFFFFF"/>
                </a:solidFill>
                <a:latin typeface="Roboto Light" panose="02000000000000000000" pitchFamily="2" charset="0"/>
              </a:rPr>
              <a:pPr algn="ctr">
                <a:spcBef>
                  <a:spcPct val="0"/>
                </a:spcBef>
                <a:buFontTx/>
                <a:buNone/>
              </a:pPr>
              <a:t>18</a:t>
            </a:fld>
            <a:endParaRPr lang="en-US" altLang="en-US" sz="1200" dirty="0">
              <a:solidFill>
                <a:srgbClr val="FFFFFF"/>
              </a:solidFill>
              <a:latin typeface="Roboto Light" panose="02000000000000000000" pitchFamily="2" charset="0"/>
            </a:endParaRPr>
          </a:p>
        </p:txBody>
      </p:sp>
      <p:pic>
        <p:nvPicPr>
          <p:cNvPr id="90117" name="Picture 19" descr="premera-white.png">
            <a:extLst>
              <a:ext uri="{FF2B5EF4-FFF2-40B4-BE49-F238E27FC236}">
                <a16:creationId xmlns:a16="http://schemas.microsoft.com/office/drawing/2014/main" id="{035C969F-97ED-2743-B9D6-8EC87D8B51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Footer Placeholder 1">
            <a:extLst>
              <a:ext uri="{FF2B5EF4-FFF2-40B4-BE49-F238E27FC236}">
                <a16:creationId xmlns:a16="http://schemas.microsoft.com/office/drawing/2014/main" id="{31681389-1E59-9144-A591-849D38D7832D}"/>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14" name="Rectangle 13">
            <a:extLst>
              <a:ext uri="{FF2B5EF4-FFF2-40B4-BE49-F238E27FC236}">
                <a16:creationId xmlns:a16="http://schemas.microsoft.com/office/drawing/2014/main" id="{1CAE0158-891B-8640-9A65-F2C7FE9929B3}"/>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0120" name="Slide Number Placeholder 2">
            <a:extLst>
              <a:ext uri="{FF2B5EF4-FFF2-40B4-BE49-F238E27FC236}">
                <a16:creationId xmlns:a16="http://schemas.microsoft.com/office/drawing/2014/main" id="{321F200F-CBF4-BE47-BE1A-A07AAF6A053A}"/>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6ACD201-770E-E24D-B413-E69821DBCAE5}" type="slidenum">
              <a:rPr lang="en-US" altLang="en-US" sz="1200">
                <a:solidFill>
                  <a:srgbClr val="FFFFFF"/>
                </a:solidFill>
                <a:latin typeface="Roboto Light" panose="02000000000000000000" pitchFamily="2" charset="0"/>
              </a:rPr>
              <a:pPr algn="ctr" eaLnBrk="1" hangingPunct="1">
                <a:spcBef>
                  <a:spcPct val="0"/>
                </a:spcBef>
                <a:buFontTx/>
                <a:buNone/>
              </a:pPr>
              <a:t>18</a:t>
            </a:fld>
            <a:endParaRPr lang="en-US" altLang="en-US" sz="1200" dirty="0">
              <a:solidFill>
                <a:srgbClr val="FFFFFF"/>
              </a:solidFill>
              <a:latin typeface="Roboto Light" panose="02000000000000000000" pitchFamily="2" charset="0"/>
            </a:endParaRPr>
          </a:p>
        </p:txBody>
      </p:sp>
      <p:sp>
        <p:nvSpPr>
          <p:cNvPr id="12" name="Rectangle 10">
            <a:extLst>
              <a:ext uri="{FF2B5EF4-FFF2-40B4-BE49-F238E27FC236}">
                <a16:creationId xmlns:a16="http://schemas.microsoft.com/office/drawing/2014/main" id="{83923DED-26F2-454D-8B39-73E20248F1BF}"/>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3" name="Picture 12">
            <a:extLst>
              <a:ext uri="{FF2B5EF4-FFF2-40B4-BE49-F238E27FC236}">
                <a16:creationId xmlns:a16="http://schemas.microsoft.com/office/drawing/2014/main" id="{48E8B02A-3AC2-4F46-808A-491E755A6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graphicFrame>
        <p:nvGraphicFramePr>
          <p:cNvPr id="30" name="Diagram 29">
            <a:extLst>
              <a:ext uri="{FF2B5EF4-FFF2-40B4-BE49-F238E27FC236}">
                <a16:creationId xmlns:a16="http://schemas.microsoft.com/office/drawing/2014/main" id="{AA9F4580-4C12-4CBF-A378-7B0A3C9315BF}"/>
              </a:ext>
            </a:extLst>
          </p:cNvPr>
          <p:cNvGraphicFramePr/>
          <p:nvPr/>
        </p:nvGraphicFramePr>
        <p:xfrm>
          <a:off x="656232" y="1360186"/>
          <a:ext cx="3871965" cy="30764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Rectangle 30">
            <a:extLst>
              <a:ext uri="{FF2B5EF4-FFF2-40B4-BE49-F238E27FC236}">
                <a16:creationId xmlns:a16="http://schemas.microsoft.com/office/drawing/2014/main" id="{772A366D-37D7-450D-88D0-34092804DB9D}"/>
              </a:ext>
            </a:extLst>
          </p:cNvPr>
          <p:cNvSpPr/>
          <p:nvPr/>
        </p:nvSpPr>
        <p:spPr>
          <a:xfrm>
            <a:off x="656232" y="3449798"/>
            <a:ext cx="3871913" cy="1127125"/>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en-US" altLang="en-US" sz="1400" dirty="0">
                <a:solidFill>
                  <a:prstClr val="white"/>
                </a:solidFill>
              </a:rPr>
              <a:t>Benefit differentials apply to: </a:t>
            </a:r>
          </a:p>
          <a:p>
            <a:pPr marL="171450" indent="-171450" eaLnBrk="1" hangingPunct="1">
              <a:buFont typeface="Arial" panose="020B0604020202020204" pitchFamily="34" charset="0"/>
              <a:buChar char="•"/>
              <a:defRPr/>
            </a:pPr>
            <a:r>
              <a:rPr lang="en-US" altLang="en-US" sz="1100" dirty="0">
                <a:solidFill>
                  <a:prstClr val="white"/>
                </a:solidFill>
              </a:rPr>
              <a:t>Pre-operative visit and related care</a:t>
            </a:r>
          </a:p>
          <a:p>
            <a:pPr marL="171450" indent="-171450" eaLnBrk="1" hangingPunct="1">
              <a:buFont typeface="Arial" panose="020B0604020202020204" pitchFamily="34" charset="0"/>
              <a:buChar char="•"/>
              <a:defRPr/>
            </a:pPr>
            <a:r>
              <a:rPr lang="en-US" altLang="en-US" sz="1100" dirty="0">
                <a:solidFill>
                  <a:prstClr val="white"/>
                </a:solidFill>
              </a:rPr>
              <a:t>Surgery and inpatient stay, including facility, profession charges and related services</a:t>
            </a:r>
          </a:p>
          <a:p>
            <a:pPr marL="171450" indent="-171450" eaLnBrk="1" hangingPunct="1">
              <a:buFont typeface="Arial" panose="020B0604020202020204" pitchFamily="34" charset="0"/>
              <a:buChar char="•"/>
              <a:defRPr/>
            </a:pPr>
            <a:r>
              <a:rPr lang="en-US" altLang="en-US" sz="1100" dirty="0">
                <a:solidFill>
                  <a:prstClr val="white"/>
                </a:solidFill>
              </a:rPr>
              <a:t>Post-operative visit and related care </a:t>
            </a:r>
          </a:p>
        </p:txBody>
      </p:sp>
      <p:graphicFrame>
        <p:nvGraphicFramePr>
          <p:cNvPr id="32" name="Diagram 31">
            <a:extLst>
              <a:ext uri="{FF2B5EF4-FFF2-40B4-BE49-F238E27FC236}">
                <a16:creationId xmlns:a16="http://schemas.microsoft.com/office/drawing/2014/main" id="{A4D59863-590F-4C02-8CE6-E6406C393176}"/>
              </a:ext>
            </a:extLst>
          </p:cNvPr>
          <p:cNvGraphicFramePr/>
          <p:nvPr/>
        </p:nvGraphicFramePr>
        <p:xfrm>
          <a:off x="4810784" y="1373819"/>
          <a:ext cx="3871965" cy="30764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3" name="Rectangle 32">
            <a:extLst>
              <a:ext uri="{FF2B5EF4-FFF2-40B4-BE49-F238E27FC236}">
                <a16:creationId xmlns:a16="http://schemas.microsoft.com/office/drawing/2014/main" id="{650F0636-26A7-46F3-9C23-9D47A29CCEE6}"/>
              </a:ext>
            </a:extLst>
          </p:cNvPr>
          <p:cNvSpPr/>
          <p:nvPr/>
        </p:nvSpPr>
        <p:spPr>
          <a:xfrm>
            <a:off x="4810413" y="3467736"/>
            <a:ext cx="3871912" cy="1127125"/>
          </a:xfrm>
          <a:prstGeom prst="rect">
            <a:avLst/>
          </a:prstGeom>
          <a:gradFill flip="none" rotWithShape="1">
            <a:gsLst>
              <a:gs pos="0">
                <a:schemeClr val="tx2"/>
              </a:gs>
              <a:gs pos="100000">
                <a:schemeClr val="bg1">
                  <a:lumMod val="65000"/>
                </a:schemeClr>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r>
              <a:rPr lang="en-US" altLang="en-US" sz="1400" dirty="0">
                <a:solidFill>
                  <a:prstClr val="white"/>
                </a:solidFill>
              </a:rPr>
              <a:t>Covered travel expenses include airfare, lodging and ground transportation up to IRS guidelines</a:t>
            </a:r>
          </a:p>
          <a:p>
            <a:pPr lvl="1" eaLnBrk="1" hangingPunct="1">
              <a:defRPr/>
            </a:pPr>
            <a:endParaRPr lang="en-US" altLang="en-US" sz="1400" dirty="0">
              <a:solidFill>
                <a:prstClr val="white"/>
              </a:solidFill>
            </a:endParaRPr>
          </a:p>
        </p:txBody>
      </p:sp>
      <p:sp>
        <p:nvSpPr>
          <p:cNvPr id="34" name="TextBox 33">
            <a:extLst>
              <a:ext uri="{FF2B5EF4-FFF2-40B4-BE49-F238E27FC236}">
                <a16:creationId xmlns:a16="http://schemas.microsoft.com/office/drawing/2014/main" id="{32CC9150-C85F-4BFD-8A96-B1BD530C8CFF}"/>
              </a:ext>
            </a:extLst>
          </p:cNvPr>
          <p:cNvSpPr txBox="1"/>
          <p:nvPr/>
        </p:nvSpPr>
        <p:spPr>
          <a:xfrm>
            <a:off x="557213" y="649048"/>
            <a:ext cx="4606900" cy="338554"/>
          </a:xfrm>
          <a:prstGeom prst="rect">
            <a:avLst/>
          </a:prstGeom>
          <a:noFill/>
        </p:spPr>
        <p:txBody>
          <a:bodyPr wrap="square">
            <a:spAutoFit/>
          </a:bodyPr>
          <a:lstStyle/>
          <a:p>
            <a:pPr eaLnBrk="1" hangingPunct="1">
              <a:spcBef>
                <a:spcPct val="0"/>
              </a:spcBef>
              <a:buFontTx/>
              <a:buNone/>
              <a:defRPr/>
            </a:pPr>
            <a:r>
              <a:rPr lang="en-US" altLang="en-US" sz="1600" dirty="0">
                <a:solidFill>
                  <a:schemeClr val="accent1"/>
                </a:solidFill>
                <a:latin typeface="Lora Regular" panose="00000500000000000000" pitchFamily="2" charset="0"/>
                <a:ea typeface="Roboto" panose="02000000000000000000" pitchFamily="2" charset="0"/>
                <a:cs typeface="Roboto" panose="02000000000000000000" pitchFamily="2" charset="0"/>
              </a:rPr>
              <a:t>Medical Benefit Differentials</a:t>
            </a:r>
          </a:p>
        </p:txBody>
      </p:sp>
    </p:spTree>
    <p:extLst>
      <p:ext uri="{BB962C8B-B14F-4D97-AF65-F5344CB8AC3E}">
        <p14:creationId xmlns:p14="http://schemas.microsoft.com/office/powerpoint/2010/main" val="333020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052498F-8A48-4204-B52C-DF317451235A}"/>
              </a:ext>
            </a:extLst>
          </p:cNvPr>
          <p:cNvCxnSpPr/>
          <p:nvPr/>
        </p:nvCxnSpPr>
        <p:spPr>
          <a:xfrm>
            <a:off x="661988" y="1076325"/>
            <a:ext cx="320675" cy="0"/>
          </a:xfrm>
          <a:prstGeom prst="line">
            <a:avLst/>
          </a:prstGeom>
          <a:ln w="508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4755" name="TextBox 5">
            <a:extLst>
              <a:ext uri="{FF2B5EF4-FFF2-40B4-BE49-F238E27FC236}">
                <a16:creationId xmlns:a16="http://schemas.microsoft.com/office/drawing/2014/main" id="{367123DC-B739-4886-9301-F68579F57181}"/>
              </a:ext>
            </a:extLst>
          </p:cNvPr>
          <p:cNvSpPr txBox="1">
            <a:spLocks noChangeArrowheads="1"/>
          </p:cNvSpPr>
          <p:nvPr/>
        </p:nvSpPr>
        <p:spPr bwMode="auto">
          <a:xfrm>
            <a:off x="557213" y="261938"/>
            <a:ext cx="70834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56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56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56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56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56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Premera Designated Centers of Excellence </a:t>
            </a:r>
          </a:p>
          <a:p>
            <a:pPr eaLnBrk="1" hangingPunct="1">
              <a:spcBef>
                <a:spcPct val="0"/>
              </a:spcBef>
              <a:buFontTx/>
              <a:buNone/>
              <a:defRPr/>
            </a:pPr>
            <a:r>
              <a:rPr lang="en-US" altLang="en-US" sz="1600" dirty="0">
                <a:solidFill>
                  <a:schemeClr val="accent1"/>
                </a:solidFill>
                <a:latin typeface="Lora Regular" panose="00000500000000000000" pitchFamily="2" charset="0"/>
                <a:ea typeface="Lora Regular" panose="00000500000000000000" pitchFamily="2" charset="0"/>
                <a:cs typeface="Lora Regular" panose="00000500000000000000" pitchFamily="2" charset="0"/>
              </a:rPr>
              <a:t>Small Group </a:t>
            </a:r>
            <a:r>
              <a:rPr lang="en-US" altLang="en-US" sz="1600" dirty="0">
                <a:solidFill>
                  <a:srgbClr val="0085CA"/>
                </a:solidFill>
                <a:latin typeface="Lora Regular" panose="00000500000000000000" pitchFamily="2" charset="0"/>
                <a:ea typeface="Lora Regular" panose="00000500000000000000" pitchFamily="2" charset="0"/>
                <a:cs typeface="Lora Regular" panose="00000500000000000000" pitchFamily="2" charset="0"/>
              </a:rPr>
              <a:t>Benefit Design</a:t>
            </a:r>
          </a:p>
        </p:txBody>
      </p:sp>
      <p:sp>
        <p:nvSpPr>
          <p:cNvPr id="86020" name="Slide Number Placeholder 2">
            <a:extLst>
              <a:ext uri="{FF2B5EF4-FFF2-40B4-BE49-F238E27FC236}">
                <a16:creationId xmlns:a16="http://schemas.microsoft.com/office/drawing/2014/main" id="{B08747F6-F66B-4505-A09F-93D2305BBA33}"/>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80C7C71-DC7C-4B5C-9EE1-4595E7BD87B4}" type="slidenum">
              <a:rPr lang="en-US" altLang="en-US" sz="1200">
                <a:solidFill>
                  <a:srgbClr val="FFFFFF"/>
                </a:solidFill>
                <a:latin typeface="Roboto Light" panose="02000000000000000000" pitchFamily="2" charset="0"/>
              </a:rPr>
              <a:pPr algn="ctr">
                <a:spcBef>
                  <a:spcPct val="0"/>
                </a:spcBef>
                <a:buFontTx/>
                <a:buNone/>
              </a:pPr>
              <a:t>19</a:t>
            </a:fld>
            <a:endParaRPr lang="en-US" altLang="en-US" sz="1200">
              <a:solidFill>
                <a:srgbClr val="FFFFFF"/>
              </a:solidFill>
              <a:latin typeface="Roboto Light" panose="02000000000000000000" pitchFamily="2" charset="0"/>
            </a:endParaRPr>
          </a:p>
        </p:txBody>
      </p:sp>
      <p:sp>
        <p:nvSpPr>
          <p:cNvPr id="86021" name="Footer Placeholder 1">
            <a:extLst>
              <a:ext uri="{FF2B5EF4-FFF2-40B4-BE49-F238E27FC236}">
                <a16:creationId xmlns:a16="http://schemas.microsoft.com/office/drawing/2014/main" id="{46110D37-68A3-48CC-8DA2-2F851C4C8CB2}"/>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pic>
        <p:nvPicPr>
          <p:cNvPr id="86022" name="Picture 15" descr="premera-white.png">
            <a:extLst>
              <a:ext uri="{FF2B5EF4-FFF2-40B4-BE49-F238E27FC236}">
                <a16:creationId xmlns:a16="http://schemas.microsoft.com/office/drawing/2014/main" id="{7DA8529B-13D3-4CC7-ADFA-6A545BD8A7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9">
            <a:extLst>
              <a:ext uri="{FF2B5EF4-FFF2-40B4-BE49-F238E27FC236}">
                <a16:creationId xmlns:a16="http://schemas.microsoft.com/office/drawing/2014/main" id="{8F4DBC20-90ED-4611-85EB-3C5164590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 y="1152525"/>
            <a:ext cx="7862887" cy="3629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2AA66AF-E66D-4513-B388-3BABCAB01047}"/>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6025" name="Slide Number Placeholder 2">
            <a:extLst>
              <a:ext uri="{FF2B5EF4-FFF2-40B4-BE49-F238E27FC236}">
                <a16:creationId xmlns:a16="http://schemas.microsoft.com/office/drawing/2014/main" id="{98DD26D3-D54D-45A4-892B-9400F0642D39}"/>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F8ACD4B-B007-4735-B395-C07F0CBBD0CC}" type="slidenum">
              <a:rPr lang="en-US" altLang="en-US" sz="1200">
                <a:solidFill>
                  <a:srgbClr val="FFFFFF"/>
                </a:solidFill>
                <a:latin typeface="Roboto Light" panose="02000000000000000000" pitchFamily="2" charset="0"/>
              </a:rPr>
              <a:pPr algn="ctr" eaLnBrk="1" hangingPunct="1">
                <a:spcBef>
                  <a:spcPct val="0"/>
                </a:spcBef>
                <a:buFontTx/>
                <a:buNone/>
              </a:pPr>
              <a:t>19</a:t>
            </a:fld>
            <a:endParaRPr lang="en-US" altLang="en-US" sz="1200">
              <a:solidFill>
                <a:srgbClr val="FFFFFF"/>
              </a:solidFill>
              <a:latin typeface="Roboto Light" panose="02000000000000000000" pitchFamily="2" charset="0"/>
            </a:endParaRPr>
          </a:p>
        </p:txBody>
      </p:sp>
      <p:sp>
        <p:nvSpPr>
          <p:cNvPr id="86026" name="Footer Placeholder 1">
            <a:extLst>
              <a:ext uri="{FF2B5EF4-FFF2-40B4-BE49-F238E27FC236}">
                <a16:creationId xmlns:a16="http://schemas.microsoft.com/office/drawing/2014/main" id="{22BC34D2-6044-459A-B25B-71A8512E59E6}"/>
              </a:ext>
            </a:extLst>
          </p:cNvPr>
          <p:cNvSpPr txBox="1">
            <a:spLocks/>
          </p:cNvSpPr>
          <p:nvPr/>
        </p:nvSpPr>
        <p:spPr bwMode="auto">
          <a:xfrm>
            <a:off x="-1068388" y="4933950"/>
            <a:ext cx="41290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2021 Premera. Proprietary and Confidential.</a:t>
            </a:r>
          </a:p>
        </p:txBody>
      </p:sp>
      <p:pic>
        <p:nvPicPr>
          <p:cNvPr id="86027" name="Picture 16" descr="premera-white.png">
            <a:extLst>
              <a:ext uri="{FF2B5EF4-FFF2-40B4-BE49-F238E27FC236}">
                <a16:creationId xmlns:a16="http://schemas.microsoft.com/office/drawing/2014/main" id="{C006C7DC-D283-489B-AB92-87C6D30FA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2750" y="4865688"/>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a:extLst>
              <a:ext uri="{FF2B5EF4-FFF2-40B4-BE49-F238E27FC236}">
                <a16:creationId xmlns:a16="http://schemas.microsoft.com/office/drawing/2014/main" id="{02801D1B-0A1A-9144-A467-520261002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11" r="20311"/>
          <a:stretch>
            <a:fillRect/>
          </a:stretch>
        </p:blipFill>
        <p:spPr bwMode="auto">
          <a:xfrm>
            <a:off x="0" y="0"/>
            <a:ext cx="459105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09699CF-AAEE-F941-ACA9-CDF9A692BA72}"/>
              </a:ext>
            </a:extLst>
          </p:cNvPr>
          <p:cNvSpPr/>
          <p:nvPr/>
        </p:nvSpPr>
        <p:spPr>
          <a:xfrm>
            <a:off x="4591050" y="0"/>
            <a:ext cx="4552950" cy="5154613"/>
          </a:xfrm>
          <a:prstGeom prst="rect">
            <a:avLst/>
          </a:prstGeom>
          <a:gradFill>
            <a:gsLst>
              <a:gs pos="0">
                <a:srgbClr val="0085CA">
                  <a:alpha val="80000"/>
                </a:srgbClr>
              </a:gs>
              <a:gs pos="100000">
                <a:srgbClr val="00A7B5">
                  <a:alpha val="80000"/>
                </a:srgbClr>
              </a:gs>
            </a:gsLst>
            <a:lin ang="19200000" scaled="0"/>
          </a:gradFill>
          <a:ln w="9525" cap="flat" cmpd="sng" algn="ctr">
            <a:noFill/>
            <a:prstDash val="solid"/>
            <a:headEnd type="none" w="med" len="med"/>
            <a:tailEnd type="none" w="med" len="med"/>
          </a:ln>
          <a:effectLst/>
        </p:spPr>
        <p:txBody>
          <a:bodyPr lIns="365760" tIns="1005840" rIns="182880" bIns="182880"/>
          <a:lstStyle/>
          <a:p>
            <a:pPr defTabSz="932472" eaLnBrk="1" hangingPunct="1">
              <a:lnSpc>
                <a:spcPct val="90000"/>
              </a:lnSpc>
              <a:spcAft>
                <a:spcPts val="1800"/>
              </a:spcAft>
              <a:defRPr/>
            </a:pPr>
            <a:endParaRPr lang="en-US" sz="4800" kern="0" dirty="0">
              <a:solidFill>
                <a:srgbClr val="FFFFFF"/>
              </a:solidFill>
              <a:latin typeface="Lora"/>
              <a:cs typeface="Segoe UI Light" charset="0"/>
            </a:endParaRPr>
          </a:p>
        </p:txBody>
      </p:sp>
      <p:sp>
        <p:nvSpPr>
          <p:cNvPr id="10" name="TextBox 9">
            <a:extLst>
              <a:ext uri="{FF2B5EF4-FFF2-40B4-BE49-F238E27FC236}">
                <a16:creationId xmlns:a16="http://schemas.microsoft.com/office/drawing/2014/main" id="{B351283C-31E9-B744-A047-6F569EF7C641}"/>
              </a:ext>
            </a:extLst>
          </p:cNvPr>
          <p:cNvSpPr txBox="1"/>
          <p:nvPr/>
        </p:nvSpPr>
        <p:spPr>
          <a:xfrm>
            <a:off x="4777821" y="-565249"/>
            <a:ext cx="4059236" cy="2308324"/>
          </a:xfrm>
          <a:prstGeom prst="rect">
            <a:avLst/>
          </a:prstGeom>
          <a:noFill/>
        </p:spPr>
        <p:txBody>
          <a:bodyPr wrap="square" anchor="b">
            <a:spAutoFit/>
          </a:bodyPr>
          <a:lstStyle/>
          <a:p>
            <a:pPr defTabSz="914400" eaLnBrk="1" fontAlgn="auto" hangingPunct="1">
              <a:spcBef>
                <a:spcPts val="0"/>
              </a:spcBef>
              <a:spcAft>
                <a:spcPts val="0"/>
              </a:spcAft>
              <a:defRPr/>
            </a:pPr>
            <a:endParaRPr lang="en-US" sz="2400" kern="0" dirty="0">
              <a:solidFill>
                <a:schemeClr val="bg1"/>
              </a:solidFill>
              <a:latin typeface="Lora" panose="00000500000000000000" pitchFamily="2" charset="0"/>
              <a:cs typeface="Lora Regular"/>
            </a:endParaRPr>
          </a:p>
          <a:p>
            <a:pPr defTabSz="914400" eaLnBrk="1" fontAlgn="auto" hangingPunct="1">
              <a:spcBef>
                <a:spcPts val="0"/>
              </a:spcBef>
              <a:spcAft>
                <a:spcPts val="0"/>
              </a:spcAft>
              <a:defRPr/>
            </a:pPr>
            <a:endParaRPr lang="en-US" sz="2400" kern="0" dirty="0">
              <a:solidFill>
                <a:schemeClr val="bg1"/>
              </a:solidFill>
              <a:latin typeface="Lora" panose="00000500000000000000" pitchFamily="2" charset="0"/>
              <a:cs typeface="Lora Regular"/>
            </a:endParaRPr>
          </a:p>
          <a:p>
            <a:pPr defTabSz="914400" eaLnBrk="1" fontAlgn="auto" hangingPunct="1">
              <a:spcBef>
                <a:spcPts val="0"/>
              </a:spcBef>
              <a:spcAft>
                <a:spcPts val="0"/>
              </a:spcAft>
              <a:defRPr/>
            </a:pPr>
            <a:r>
              <a:rPr lang="en-US" sz="2400" kern="0" dirty="0">
                <a:solidFill>
                  <a:schemeClr val="bg1"/>
                </a:solidFill>
                <a:latin typeface="Lora" panose="00000500000000000000" pitchFamily="2" charset="0"/>
                <a:cs typeface="Lora Regular"/>
              </a:rPr>
              <a:t>Premera Small Group Product Update</a:t>
            </a:r>
          </a:p>
          <a:p>
            <a:pPr defTabSz="914400" eaLnBrk="1" fontAlgn="auto" hangingPunct="1">
              <a:spcBef>
                <a:spcPts val="0"/>
              </a:spcBef>
              <a:spcAft>
                <a:spcPts val="0"/>
              </a:spcAft>
              <a:defRPr/>
            </a:pPr>
            <a:endParaRPr lang="en-US" sz="2400" kern="0" dirty="0">
              <a:solidFill>
                <a:schemeClr val="bg1"/>
              </a:solidFill>
              <a:latin typeface="Lora" panose="00000500000000000000" pitchFamily="2" charset="0"/>
              <a:cs typeface="Lora Regular"/>
            </a:endParaRPr>
          </a:p>
          <a:p>
            <a:pPr defTabSz="914400" eaLnBrk="1" fontAlgn="auto" hangingPunct="1">
              <a:spcBef>
                <a:spcPts val="0"/>
              </a:spcBef>
              <a:spcAft>
                <a:spcPts val="0"/>
              </a:spcAft>
              <a:defRPr/>
            </a:pPr>
            <a:r>
              <a:rPr lang="en-US" sz="2400" kern="0" dirty="0">
                <a:solidFill>
                  <a:schemeClr val="bg1"/>
                </a:solidFill>
                <a:latin typeface="Lora" panose="00000500000000000000" pitchFamily="2" charset="0"/>
                <a:cs typeface="Lora Regular"/>
              </a:rPr>
              <a:t>2022</a:t>
            </a:r>
          </a:p>
        </p:txBody>
      </p:sp>
      <p:sp>
        <p:nvSpPr>
          <p:cNvPr id="21" name="Rectangle 10">
            <a:extLst>
              <a:ext uri="{FF2B5EF4-FFF2-40B4-BE49-F238E27FC236}">
                <a16:creationId xmlns:a16="http://schemas.microsoft.com/office/drawing/2014/main" id="{47DA9B8A-D1AB-AD4C-92A9-BE3C57F2588D}"/>
              </a:ext>
            </a:extLst>
          </p:cNvPr>
          <p:cNvSpPr>
            <a:spLocks noChangeArrowheads="1"/>
          </p:cNvSpPr>
          <p:nvPr/>
        </p:nvSpPr>
        <p:spPr bwMode="auto">
          <a:xfrm>
            <a:off x="0" y="4979988"/>
            <a:ext cx="1999265" cy="200055"/>
          </a:xfrm>
          <a:prstGeom prst="rect">
            <a:avLst/>
          </a:prstGeom>
          <a:noFill/>
          <a:ln>
            <a:noFill/>
          </a:ln>
        </p:spPr>
        <p:txBody>
          <a:bodyPr wrap="none">
            <a:spAutoFit/>
          </a:bodyPr>
          <a:lstStyle/>
          <a:p>
            <a:pPr defTabSz="914400" eaLnBrk="1" fontAlgn="auto" hangingPunct="1">
              <a:spcBef>
                <a:spcPts val="0"/>
              </a:spcBef>
              <a:spcAft>
                <a:spcPts val="0"/>
              </a:spcAft>
              <a:defRPr/>
            </a:pPr>
            <a:r>
              <a:rPr lang="en-US" sz="700" kern="0" dirty="0">
                <a:latin typeface="Roboto Light"/>
                <a:cs typeface="Roboto Light"/>
              </a:rPr>
              <a:t>© 2021 Premera. Proprietary and Confidential.</a:t>
            </a:r>
          </a:p>
        </p:txBody>
      </p:sp>
      <p:sp>
        <p:nvSpPr>
          <p:cNvPr id="14" name="Rectangle 13">
            <a:extLst>
              <a:ext uri="{FF2B5EF4-FFF2-40B4-BE49-F238E27FC236}">
                <a16:creationId xmlns:a16="http://schemas.microsoft.com/office/drawing/2014/main" id="{A6B08F5C-AB8A-724C-81AB-3E4B18EFA31A}"/>
              </a:ext>
            </a:extLst>
          </p:cNvPr>
          <p:cNvSpPr/>
          <p:nvPr/>
        </p:nvSpPr>
        <p:spPr bwMode="auto">
          <a:xfrm>
            <a:off x="4900057" y="1871663"/>
            <a:ext cx="365760" cy="539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10">
              <a:lnSpc>
                <a:spcPct val="90000"/>
              </a:lnSpc>
              <a:defRPr/>
            </a:pPr>
            <a:endParaRPr lang="en-US" sz="2353" dirty="0">
              <a:solidFill>
                <a:schemeClr val="bg1"/>
              </a:solidFill>
              <a:ea typeface="Segoe UI" pitchFamily="34" charset="0"/>
              <a:cs typeface="Segoe UI" pitchFamily="34" charset="0"/>
            </a:endParaRPr>
          </a:p>
        </p:txBody>
      </p:sp>
      <p:pic>
        <p:nvPicPr>
          <p:cNvPr id="22536" name="Picture 5" descr="Graphical user interface, text&#10;&#10;Description automatically generated">
            <a:extLst>
              <a:ext uri="{FF2B5EF4-FFF2-40B4-BE49-F238E27FC236}">
                <a16:creationId xmlns:a16="http://schemas.microsoft.com/office/drawing/2014/main" id="{E7955B18-17FA-F04C-8E7B-8EA413099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4434252"/>
            <a:ext cx="16922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6EB77119-FFFF-0A44-9978-60B79E272748}"/>
              </a:ext>
            </a:extLst>
          </p:cNvPr>
          <p:cNvSpPr/>
          <p:nvPr/>
        </p:nvSpPr>
        <p:spPr>
          <a:xfrm>
            <a:off x="184150" y="231775"/>
            <a:ext cx="4214092" cy="4667568"/>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55" fontAlgn="auto">
              <a:spcBef>
                <a:spcPts val="0"/>
              </a:spcBef>
              <a:spcAft>
                <a:spcPts val="0"/>
              </a:spcAft>
              <a:defRPr/>
            </a:pPr>
            <a:endParaRPr lang="en-US" dirty="0"/>
          </a:p>
        </p:txBody>
      </p:sp>
      <p:sp>
        <p:nvSpPr>
          <p:cNvPr id="9" name="TextBox 8">
            <a:extLst>
              <a:ext uri="{FF2B5EF4-FFF2-40B4-BE49-F238E27FC236}">
                <a16:creationId xmlns:a16="http://schemas.microsoft.com/office/drawing/2014/main" id="{891CE2A7-6904-4FE9-B543-4F17EC92C4BE}"/>
              </a:ext>
            </a:extLst>
          </p:cNvPr>
          <p:cNvSpPr txBox="1"/>
          <p:nvPr/>
        </p:nvSpPr>
        <p:spPr>
          <a:xfrm>
            <a:off x="4775200" y="2900471"/>
            <a:ext cx="4059236" cy="830997"/>
          </a:xfrm>
          <a:prstGeom prst="rect">
            <a:avLst/>
          </a:prstGeom>
          <a:noFill/>
        </p:spPr>
        <p:txBody>
          <a:bodyPr wrap="square" anchor="b">
            <a:spAutoFit/>
          </a:bodyPr>
          <a:lstStyle/>
          <a:p>
            <a:pPr defTabSz="914400" eaLnBrk="1" fontAlgn="auto" hangingPunct="1">
              <a:spcBef>
                <a:spcPts val="0"/>
              </a:spcBef>
              <a:spcAft>
                <a:spcPts val="0"/>
              </a:spcAft>
              <a:defRPr/>
            </a:pPr>
            <a:endParaRPr lang="en-US" sz="2400" kern="0" dirty="0">
              <a:solidFill>
                <a:schemeClr val="bg1"/>
              </a:solidFill>
              <a:latin typeface="Lora" panose="00000500000000000000" pitchFamily="2" charset="0"/>
              <a:cs typeface="Lora Regular"/>
            </a:endParaRPr>
          </a:p>
          <a:p>
            <a:pPr defTabSz="914400" eaLnBrk="1" fontAlgn="auto" hangingPunct="1">
              <a:spcBef>
                <a:spcPts val="0"/>
              </a:spcBef>
              <a:spcAft>
                <a:spcPts val="0"/>
              </a:spcAft>
              <a:defRPr/>
            </a:pPr>
            <a:endParaRPr lang="en-US" sz="2400" kern="0" dirty="0">
              <a:solidFill>
                <a:schemeClr val="bg1"/>
              </a:solidFill>
              <a:latin typeface="Lora" panose="00000500000000000000" pitchFamily="2" charset="0"/>
              <a:cs typeface="Lora Regul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7">
            <a:extLst>
              <a:ext uri="{FF2B5EF4-FFF2-40B4-BE49-F238E27FC236}">
                <a16:creationId xmlns:a16="http://schemas.microsoft.com/office/drawing/2014/main" id="{C201DC81-35B1-3441-8990-4C0453B53B87}"/>
              </a:ext>
            </a:extLst>
          </p:cNvPr>
          <p:cNvSpPr txBox="1">
            <a:spLocks noChangeArrowheads="1"/>
          </p:cNvSpPr>
          <p:nvPr/>
        </p:nvSpPr>
        <p:spPr bwMode="auto">
          <a:xfrm>
            <a:off x="557213" y="256032"/>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Behavioral Health Navigation - Quartet</a:t>
            </a:r>
          </a:p>
        </p:txBody>
      </p:sp>
      <p:cxnSp>
        <p:nvCxnSpPr>
          <p:cNvPr id="7" name="Straight Connector 6">
            <a:extLst>
              <a:ext uri="{FF2B5EF4-FFF2-40B4-BE49-F238E27FC236}">
                <a16:creationId xmlns:a16="http://schemas.microsoft.com/office/drawing/2014/main" id="{6D4BAA8F-0D61-EF4E-97E4-5A9CAD08F53B}"/>
              </a:ext>
            </a:extLst>
          </p:cNvPr>
          <p:cNvCxnSpPr/>
          <p:nvPr/>
        </p:nvCxnSpPr>
        <p:spPr>
          <a:xfrm>
            <a:off x="654050" y="85953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AFBD880-C821-ED4B-9534-87EF78A84A7D}"/>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dirty="0">
              <a:solidFill>
                <a:prstClr val="white"/>
              </a:solidFill>
            </a:endParaRPr>
          </a:p>
        </p:txBody>
      </p:sp>
      <p:sp>
        <p:nvSpPr>
          <p:cNvPr id="43014" name="Slide Number Placeholder 2">
            <a:extLst>
              <a:ext uri="{FF2B5EF4-FFF2-40B4-BE49-F238E27FC236}">
                <a16:creationId xmlns:a16="http://schemas.microsoft.com/office/drawing/2014/main" id="{15EAAB93-3BC3-8D4C-B9CF-7E10BA3B7547}"/>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fld id="{E811A0BB-446C-B34A-8156-B30FAD1FDD6F}" type="slidenum">
              <a:rPr lang="en-US" altLang="en-US" sz="1200">
                <a:solidFill>
                  <a:srgbClr val="FFFFFF"/>
                </a:solidFill>
                <a:latin typeface="Roboto Light" panose="02000000000000000000" pitchFamily="2" charset="0"/>
              </a:rPr>
              <a:pPr algn="ctr" eaLnBrk="1" hangingPunct="1">
                <a:spcBef>
                  <a:spcPct val="0"/>
                </a:spcBef>
                <a:buFont typeface="Arial" panose="020B0604020202020204" pitchFamily="34" charset="0"/>
                <a:buNone/>
              </a:pPr>
              <a:t>20</a:t>
            </a:fld>
            <a:endParaRPr lang="en-US" altLang="en-US" sz="1200" dirty="0">
              <a:solidFill>
                <a:srgbClr val="FFFFFF"/>
              </a:solidFill>
              <a:latin typeface="Roboto Light" panose="02000000000000000000" pitchFamily="2" charset="0"/>
            </a:endParaRPr>
          </a:p>
        </p:txBody>
      </p:sp>
      <p:sp>
        <p:nvSpPr>
          <p:cNvPr id="9" name="Rectangle 10">
            <a:extLst>
              <a:ext uri="{FF2B5EF4-FFF2-40B4-BE49-F238E27FC236}">
                <a16:creationId xmlns:a16="http://schemas.microsoft.com/office/drawing/2014/main" id="{7D92B5DE-8B18-6D47-BDDF-C0995C246B43}"/>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0" name="Picture 9">
            <a:extLst>
              <a:ext uri="{FF2B5EF4-FFF2-40B4-BE49-F238E27FC236}">
                <a16:creationId xmlns:a16="http://schemas.microsoft.com/office/drawing/2014/main" id="{EFAB7D9C-85CA-534C-BFED-2E0124A19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pic>
        <p:nvPicPr>
          <p:cNvPr id="14" name="Graphic 13" descr="Target Audience">
            <a:extLst>
              <a:ext uri="{FF2B5EF4-FFF2-40B4-BE49-F238E27FC236}">
                <a16:creationId xmlns:a16="http://schemas.microsoft.com/office/drawing/2014/main" id="{98574A8D-D1E8-4BE2-A9FF-4EC3546E58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463" y="989949"/>
            <a:ext cx="1005739" cy="1005739"/>
          </a:xfrm>
          <a:prstGeom prst="rect">
            <a:avLst/>
          </a:prstGeom>
        </p:spPr>
      </p:pic>
      <p:pic>
        <p:nvPicPr>
          <p:cNvPr id="15" name="Graphic 14" descr="Plugged Unplugged">
            <a:extLst>
              <a:ext uri="{FF2B5EF4-FFF2-40B4-BE49-F238E27FC236}">
                <a16:creationId xmlns:a16="http://schemas.microsoft.com/office/drawing/2014/main" id="{AC0F2AA7-FC99-4401-9581-4B2CC6C9FD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93328" y="1119626"/>
            <a:ext cx="877377" cy="877377"/>
          </a:xfrm>
          <a:prstGeom prst="rect">
            <a:avLst/>
          </a:prstGeom>
        </p:spPr>
      </p:pic>
      <p:pic>
        <p:nvPicPr>
          <p:cNvPr id="16" name="Graphic 15" descr="Ribbon">
            <a:extLst>
              <a:ext uri="{FF2B5EF4-FFF2-40B4-BE49-F238E27FC236}">
                <a16:creationId xmlns:a16="http://schemas.microsoft.com/office/drawing/2014/main" id="{B8D4D715-6784-4E7C-8160-FA1521FCAD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1655" y="1120941"/>
            <a:ext cx="850435" cy="850435"/>
          </a:xfrm>
          <a:prstGeom prst="rect">
            <a:avLst/>
          </a:prstGeom>
        </p:spPr>
      </p:pic>
      <p:grpSp>
        <p:nvGrpSpPr>
          <p:cNvPr id="17" name="Group 16">
            <a:extLst>
              <a:ext uri="{FF2B5EF4-FFF2-40B4-BE49-F238E27FC236}">
                <a16:creationId xmlns:a16="http://schemas.microsoft.com/office/drawing/2014/main" id="{D3D4AD56-3831-4A7B-918A-FEC87045C1B0}"/>
              </a:ext>
            </a:extLst>
          </p:cNvPr>
          <p:cNvGrpSpPr/>
          <p:nvPr/>
        </p:nvGrpSpPr>
        <p:grpSpPr>
          <a:xfrm>
            <a:off x="7454127" y="1095313"/>
            <a:ext cx="815410" cy="992771"/>
            <a:chOff x="7248226" y="1333499"/>
            <a:chExt cx="613074" cy="746425"/>
          </a:xfrm>
        </p:grpSpPr>
        <p:pic>
          <p:nvPicPr>
            <p:cNvPr id="18" name="Graphic 17" descr="Open hand">
              <a:extLst>
                <a:ext uri="{FF2B5EF4-FFF2-40B4-BE49-F238E27FC236}">
                  <a16:creationId xmlns:a16="http://schemas.microsoft.com/office/drawing/2014/main" id="{282CB7F7-B36E-4123-94ED-8BD4985EEF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48226" y="1466850"/>
              <a:ext cx="613074" cy="613074"/>
            </a:xfrm>
            <a:prstGeom prst="rect">
              <a:avLst/>
            </a:prstGeom>
          </p:spPr>
        </p:pic>
        <p:pic>
          <p:nvPicPr>
            <p:cNvPr id="19" name="Graphic 18" descr="Heart">
              <a:extLst>
                <a:ext uri="{FF2B5EF4-FFF2-40B4-BE49-F238E27FC236}">
                  <a16:creationId xmlns:a16="http://schemas.microsoft.com/office/drawing/2014/main" id="{6F44F568-5A66-44E6-A2A3-CBB297C910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53380" y="1333499"/>
              <a:ext cx="382519" cy="382519"/>
            </a:xfrm>
            <a:prstGeom prst="rect">
              <a:avLst/>
            </a:prstGeom>
          </p:spPr>
        </p:pic>
      </p:grpSp>
      <p:grpSp>
        <p:nvGrpSpPr>
          <p:cNvPr id="20" name="Group 19">
            <a:extLst>
              <a:ext uri="{FF2B5EF4-FFF2-40B4-BE49-F238E27FC236}">
                <a16:creationId xmlns:a16="http://schemas.microsoft.com/office/drawing/2014/main" id="{1DE992F4-4252-4E0C-A17B-7D173ABA26E5}"/>
              </a:ext>
            </a:extLst>
          </p:cNvPr>
          <p:cNvGrpSpPr/>
          <p:nvPr/>
        </p:nvGrpSpPr>
        <p:grpSpPr>
          <a:xfrm>
            <a:off x="320563" y="2090101"/>
            <a:ext cx="2113538" cy="2010673"/>
            <a:chOff x="183553" y="1893172"/>
            <a:chExt cx="1762518" cy="2965692"/>
          </a:xfrm>
        </p:grpSpPr>
        <p:sp>
          <p:nvSpPr>
            <p:cNvPr id="21" name="TextBox 20">
              <a:extLst>
                <a:ext uri="{FF2B5EF4-FFF2-40B4-BE49-F238E27FC236}">
                  <a16:creationId xmlns:a16="http://schemas.microsoft.com/office/drawing/2014/main" id="{3D8B7253-E336-41C5-A014-C3769AAF57B7}"/>
                </a:ext>
              </a:extLst>
            </p:cNvPr>
            <p:cNvSpPr txBox="1"/>
            <p:nvPr/>
          </p:nvSpPr>
          <p:spPr>
            <a:xfrm>
              <a:off x="183553" y="1893172"/>
              <a:ext cx="1762518" cy="862528"/>
            </a:xfrm>
            <a:prstGeom prst="rect">
              <a:avLst/>
            </a:prstGeom>
            <a:noFill/>
          </p:spPr>
          <p:txBody>
            <a:bodyPr wrap="square">
              <a:spAutoFit/>
            </a:bodyPr>
            <a:lstStyle/>
            <a:p>
              <a:pPr algn="ctr"/>
              <a:r>
                <a:rPr lang="en-US" sz="1600" b="0" i="0" dirty="0">
                  <a:solidFill>
                    <a:schemeClr val="accent1"/>
                  </a:solidFill>
                  <a:effectLst/>
                  <a:latin typeface="Roboto Medium" panose="02000000000000000000" pitchFamily="2" charset="0"/>
                  <a:ea typeface="Roboto Medium" panose="02000000000000000000" pitchFamily="2" charset="0"/>
                  <a:cs typeface="Roboto Medium" panose="02000000000000000000" pitchFamily="2" charset="0"/>
                </a:rPr>
                <a:t>Reach people who need care</a:t>
              </a:r>
            </a:p>
          </p:txBody>
        </p:sp>
        <p:sp>
          <p:nvSpPr>
            <p:cNvPr id="22" name="TextBox 21">
              <a:extLst>
                <a:ext uri="{FF2B5EF4-FFF2-40B4-BE49-F238E27FC236}">
                  <a16:creationId xmlns:a16="http://schemas.microsoft.com/office/drawing/2014/main" id="{77BC4353-A95B-4F0E-8814-D9783E5CA07F}"/>
                </a:ext>
              </a:extLst>
            </p:cNvPr>
            <p:cNvSpPr txBox="1"/>
            <p:nvPr/>
          </p:nvSpPr>
          <p:spPr>
            <a:xfrm>
              <a:off x="183553" y="2906825"/>
              <a:ext cx="1762518" cy="1952039"/>
            </a:xfrm>
            <a:prstGeom prst="rect">
              <a:avLst/>
            </a:prstGeom>
            <a:noFill/>
          </p:spPr>
          <p:txBody>
            <a:bodyPr wrap="square">
              <a:spAutoFit/>
            </a:bodyPr>
            <a:lstStyle/>
            <a:p>
              <a:r>
                <a:rPr lang="en-US" sz="1000" dirty="0">
                  <a:solidFill>
                    <a:srgbClr val="17043A"/>
                  </a:solidFill>
                  <a:latin typeface="Roboto Light" panose="02000000000000000000" pitchFamily="2" charset="0"/>
                  <a:ea typeface="Roboto Light" panose="02000000000000000000" pitchFamily="2" charset="0"/>
                  <a:cs typeface="Roboto Light" panose="02000000000000000000" pitchFamily="2" charset="0"/>
                </a:rPr>
                <a:t>Through Quartet, members can be referred to mental health care by a provider, Premera Personal Health Support, or sign up directly. Their platform can also proactively screen for people who may need care using claims data to fuel their predictive analytics.</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grpSp>
      <p:grpSp>
        <p:nvGrpSpPr>
          <p:cNvPr id="23" name="Group 22">
            <a:extLst>
              <a:ext uri="{FF2B5EF4-FFF2-40B4-BE49-F238E27FC236}">
                <a16:creationId xmlns:a16="http://schemas.microsoft.com/office/drawing/2014/main" id="{C6573E4A-DE8B-4199-83A4-81C35CAC9141}"/>
              </a:ext>
            </a:extLst>
          </p:cNvPr>
          <p:cNvGrpSpPr/>
          <p:nvPr/>
        </p:nvGrpSpPr>
        <p:grpSpPr>
          <a:xfrm>
            <a:off x="2475248" y="2106102"/>
            <a:ext cx="2113540" cy="1965502"/>
            <a:chOff x="2286671" y="1893172"/>
            <a:chExt cx="2103121" cy="1477782"/>
          </a:xfrm>
        </p:grpSpPr>
        <p:sp>
          <p:nvSpPr>
            <p:cNvPr id="24" name="TextBox 23">
              <a:extLst>
                <a:ext uri="{FF2B5EF4-FFF2-40B4-BE49-F238E27FC236}">
                  <a16:creationId xmlns:a16="http://schemas.microsoft.com/office/drawing/2014/main" id="{9AE7560A-D470-4BA0-A840-9FEF4C2C7B9E}"/>
                </a:ext>
              </a:extLst>
            </p:cNvPr>
            <p:cNvSpPr txBox="1"/>
            <p:nvPr/>
          </p:nvSpPr>
          <p:spPr>
            <a:xfrm>
              <a:off x="2286671" y="2375913"/>
              <a:ext cx="2103120" cy="995041"/>
            </a:xfrm>
            <a:prstGeom prst="rect">
              <a:avLst/>
            </a:prstGeom>
            <a:noFill/>
          </p:spPr>
          <p:txBody>
            <a:bodyPr wrap="square">
              <a:spAutoFit/>
            </a:bodyPr>
            <a:lstStyle/>
            <a:p>
              <a:r>
                <a:rPr lang="en-US" sz="1000" dirty="0">
                  <a:solidFill>
                    <a:srgbClr val="17043A"/>
                  </a:solidFill>
                  <a:latin typeface="Roboto Light" panose="02000000000000000000" pitchFamily="2" charset="0"/>
                  <a:ea typeface="Roboto Light" panose="02000000000000000000" pitchFamily="2" charset="0"/>
                  <a:cs typeface="Roboto Light" panose="02000000000000000000" pitchFamily="2" charset="0"/>
                </a:rPr>
                <a:t>Quartet helps match people to the best mental health care for them based on their preferences, clinical needs, and insurance. These care options include therapy, psychiatry, or digital online programs, and can be in-person or virtual.</a:t>
              </a:r>
            </a:p>
          </p:txBody>
        </p:sp>
        <p:sp>
          <p:nvSpPr>
            <p:cNvPr id="25" name="TextBox 24">
              <a:extLst>
                <a:ext uri="{FF2B5EF4-FFF2-40B4-BE49-F238E27FC236}">
                  <a16:creationId xmlns:a16="http://schemas.microsoft.com/office/drawing/2014/main" id="{18AC8D23-C0D6-4F48-BB1A-05642294176C}"/>
                </a:ext>
              </a:extLst>
            </p:cNvPr>
            <p:cNvSpPr txBox="1"/>
            <p:nvPr/>
          </p:nvSpPr>
          <p:spPr>
            <a:xfrm>
              <a:off x="2286672" y="1893172"/>
              <a:ext cx="2103120" cy="439669"/>
            </a:xfrm>
            <a:prstGeom prst="rect">
              <a:avLst/>
            </a:prstGeom>
            <a:noFill/>
          </p:spPr>
          <p:txBody>
            <a:bodyPr wrap="square">
              <a:spAutoFit/>
            </a:bodyPr>
            <a:lstStyle/>
            <a:p>
              <a:pPr algn="ctr"/>
              <a:r>
                <a:rPr lang="en-US" sz="16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Connect people to the right care</a:t>
              </a:r>
            </a:p>
          </p:txBody>
        </p:sp>
      </p:grpSp>
      <p:grpSp>
        <p:nvGrpSpPr>
          <p:cNvPr id="26" name="Group 25">
            <a:extLst>
              <a:ext uri="{FF2B5EF4-FFF2-40B4-BE49-F238E27FC236}">
                <a16:creationId xmlns:a16="http://schemas.microsoft.com/office/drawing/2014/main" id="{B0D587AA-6B7F-45DB-B768-AE04C2105B75}"/>
              </a:ext>
            </a:extLst>
          </p:cNvPr>
          <p:cNvGrpSpPr/>
          <p:nvPr/>
        </p:nvGrpSpPr>
        <p:grpSpPr>
          <a:xfrm>
            <a:off x="4629935" y="2106102"/>
            <a:ext cx="2234499" cy="1503836"/>
            <a:chOff x="4505026" y="1893172"/>
            <a:chExt cx="2223483" cy="1130674"/>
          </a:xfrm>
        </p:grpSpPr>
        <p:sp>
          <p:nvSpPr>
            <p:cNvPr id="27" name="TextBox 26">
              <a:extLst>
                <a:ext uri="{FF2B5EF4-FFF2-40B4-BE49-F238E27FC236}">
                  <a16:creationId xmlns:a16="http://schemas.microsoft.com/office/drawing/2014/main" id="{7D1DCB5C-BADE-496E-B1F4-4835B1A709D8}"/>
                </a:ext>
              </a:extLst>
            </p:cNvPr>
            <p:cNvSpPr txBox="1"/>
            <p:nvPr/>
          </p:nvSpPr>
          <p:spPr>
            <a:xfrm>
              <a:off x="4505026" y="1893172"/>
              <a:ext cx="2103120" cy="439669"/>
            </a:xfrm>
            <a:prstGeom prst="rect">
              <a:avLst/>
            </a:prstGeom>
            <a:noFill/>
          </p:spPr>
          <p:txBody>
            <a:bodyPr wrap="square">
              <a:spAutoFit/>
            </a:bodyPr>
            <a:lstStyle/>
            <a:p>
              <a:pPr algn="ctr"/>
              <a:r>
                <a:rPr lang="en-US" sz="16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Track the quality of people’s care</a:t>
              </a:r>
            </a:p>
          </p:txBody>
        </p:sp>
        <p:sp>
          <p:nvSpPr>
            <p:cNvPr id="28" name="TextBox 27">
              <a:extLst>
                <a:ext uri="{FF2B5EF4-FFF2-40B4-BE49-F238E27FC236}">
                  <a16:creationId xmlns:a16="http://schemas.microsoft.com/office/drawing/2014/main" id="{AA0755BF-742B-46D7-9199-C4AE5DD88D46}"/>
                </a:ext>
              </a:extLst>
            </p:cNvPr>
            <p:cNvSpPr txBox="1"/>
            <p:nvPr/>
          </p:nvSpPr>
          <p:spPr>
            <a:xfrm>
              <a:off x="4625389" y="2375913"/>
              <a:ext cx="2103120" cy="647933"/>
            </a:xfrm>
            <a:prstGeom prst="rect">
              <a:avLst/>
            </a:prstGeom>
            <a:noFill/>
          </p:spPr>
          <p:txBody>
            <a:bodyPr wrap="square">
              <a:spAutoFit/>
            </a:bodyPr>
            <a:lstStyle/>
            <a:p>
              <a:r>
                <a:rPr lang="en-US" sz="1000" dirty="0">
                  <a:solidFill>
                    <a:srgbClr val="17043A"/>
                  </a:solidFill>
                  <a:latin typeface="Roboto Light" panose="02000000000000000000" pitchFamily="2" charset="0"/>
                  <a:ea typeface="Roboto Light" panose="02000000000000000000" pitchFamily="2" charset="0"/>
                  <a:cs typeface="Roboto Light" panose="02000000000000000000" pitchFamily="2" charset="0"/>
                </a:rPr>
                <a:t>We need to measure mental health as robustly as physical health. Quartet tracks people’s progress to ensure they’re getting healthier over the course of their sessions.</a:t>
              </a:r>
            </a:p>
          </p:txBody>
        </p:sp>
      </p:grpSp>
      <p:grpSp>
        <p:nvGrpSpPr>
          <p:cNvPr id="29" name="Group 28">
            <a:extLst>
              <a:ext uri="{FF2B5EF4-FFF2-40B4-BE49-F238E27FC236}">
                <a16:creationId xmlns:a16="http://schemas.microsoft.com/office/drawing/2014/main" id="{775D2EBF-EB54-44AB-81B2-2182E83ACC8E}"/>
              </a:ext>
            </a:extLst>
          </p:cNvPr>
          <p:cNvGrpSpPr/>
          <p:nvPr/>
        </p:nvGrpSpPr>
        <p:grpSpPr>
          <a:xfrm>
            <a:off x="6905582" y="2119832"/>
            <a:ext cx="2151577" cy="1843234"/>
            <a:chOff x="6647431" y="1893172"/>
            <a:chExt cx="2140969" cy="1385854"/>
          </a:xfrm>
        </p:grpSpPr>
        <p:sp>
          <p:nvSpPr>
            <p:cNvPr id="30" name="TextBox 29">
              <a:extLst>
                <a:ext uri="{FF2B5EF4-FFF2-40B4-BE49-F238E27FC236}">
                  <a16:creationId xmlns:a16="http://schemas.microsoft.com/office/drawing/2014/main" id="{D0AB5F85-9394-44A6-8009-C01904BDAC14}"/>
                </a:ext>
              </a:extLst>
            </p:cNvPr>
            <p:cNvSpPr txBox="1"/>
            <p:nvPr/>
          </p:nvSpPr>
          <p:spPr>
            <a:xfrm>
              <a:off x="6647431" y="2399687"/>
              <a:ext cx="2103120" cy="879339"/>
            </a:xfrm>
            <a:prstGeom prst="rect">
              <a:avLst/>
            </a:prstGeom>
            <a:noFill/>
          </p:spPr>
          <p:txBody>
            <a:bodyPr wrap="square">
              <a:spAutoFit/>
            </a:bodyPr>
            <a:lstStyle/>
            <a:p>
              <a:r>
                <a:rPr lang="en-US" sz="1000" dirty="0">
                  <a:solidFill>
                    <a:srgbClr val="17043A"/>
                  </a:solidFill>
                  <a:latin typeface="Roboto Light" panose="02000000000000000000" pitchFamily="2" charset="0"/>
                  <a:ea typeface="Roboto Light" panose="02000000000000000000" pitchFamily="2" charset="0"/>
                  <a:cs typeface="Roboto Light" panose="02000000000000000000" pitchFamily="2" charset="0"/>
                </a:rPr>
                <a:t>HIPAA-compliant platform fosters collaboration between a person's mental health provider and referring provider. When someone needs extra support on their care journey, they can also talk to a dedicated Quartet Care Navigator.</a:t>
              </a:r>
            </a:p>
          </p:txBody>
        </p:sp>
        <p:sp>
          <p:nvSpPr>
            <p:cNvPr id="31" name="TextBox 30">
              <a:extLst>
                <a:ext uri="{FF2B5EF4-FFF2-40B4-BE49-F238E27FC236}">
                  <a16:creationId xmlns:a16="http://schemas.microsoft.com/office/drawing/2014/main" id="{990E5B6C-CA4E-48E7-8B11-905E2E22002A}"/>
                </a:ext>
              </a:extLst>
            </p:cNvPr>
            <p:cNvSpPr txBox="1"/>
            <p:nvPr/>
          </p:nvSpPr>
          <p:spPr>
            <a:xfrm>
              <a:off x="6685280" y="1893172"/>
              <a:ext cx="2103120" cy="439669"/>
            </a:xfrm>
            <a:prstGeom prst="rect">
              <a:avLst/>
            </a:prstGeom>
            <a:noFill/>
          </p:spPr>
          <p:txBody>
            <a:bodyPr wrap="square">
              <a:spAutoFit/>
            </a:bodyPr>
            <a:lstStyle/>
            <a:p>
              <a:pPr algn="ctr"/>
              <a:r>
                <a:rPr lang="en-US" sz="16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Support member’s care journeys</a:t>
              </a:r>
            </a:p>
          </p:txBody>
        </p:sp>
      </p:grpSp>
    </p:spTree>
    <p:extLst>
      <p:ext uri="{BB962C8B-B14F-4D97-AF65-F5344CB8AC3E}">
        <p14:creationId xmlns:p14="http://schemas.microsoft.com/office/powerpoint/2010/main" val="613484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7">
            <a:extLst>
              <a:ext uri="{FF2B5EF4-FFF2-40B4-BE49-F238E27FC236}">
                <a16:creationId xmlns:a16="http://schemas.microsoft.com/office/drawing/2014/main" id="{C201DC81-35B1-3441-8990-4C0453B53B87}"/>
              </a:ext>
            </a:extLst>
          </p:cNvPr>
          <p:cNvSpPr txBox="1">
            <a:spLocks noChangeArrowheads="1"/>
          </p:cNvSpPr>
          <p:nvPr/>
        </p:nvSpPr>
        <p:spPr bwMode="auto">
          <a:xfrm>
            <a:off x="557213" y="256032"/>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Behavioral Health Navigation - Quartet</a:t>
            </a:r>
          </a:p>
        </p:txBody>
      </p:sp>
      <p:cxnSp>
        <p:nvCxnSpPr>
          <p:cNvPr id="7" name="Straight Connector 6">
            <a:extLst>
              <a:ext uri="{FF2B5EF4-FFF2-40B4-BE49-F238E27FC236}">
                <a16:creationId xmlns:a16="http://schemas.microsoft.com/office/drawing/2014/main" id="{6D4BAA8F-0D61-EF4E-97E4-5A9CAD08F53B}"/>
              </a:ext>
            </a:extLst>
          </p:cNvPr>
          <p:cNvCxnSpPr/>
          <p:nvPr/>
        </p:nvCxnSpPr>
        <p:spPr>
          <a:xfrm>
            <a:off x="654050" y="85953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CAFBD880-C821-ED4B-9534-87EF78A84A7D}"/>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dirty="0">
              <a:solidFill>
                <a:prstClr val="white"/>
              </a:solidFill>
            </a:endParaRPr>
          </a:p>
        </p:txBody>
      </p:sp>
      <p:sp>
        <p:nvSpPr>
          <p:cNvPr id="43014" name="Slide Number Placeholder 2">
            <a:extLst>
              <a:ext uri="{FF2B5EF4-FFF2-40B4-BE49-F238E27FC236}">
                <a16:creationId xmlns:a16="http://schemas.microsoft.com/office/drawing/2014/main" id="{15EAAB93-3BC3-8D4C-B9CF-7E10BA3B7547}"/>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fld id="{E811A0BB-446C-B34A-8156-B30FAD1FDD6F}" type="slidenum">
              <a:rPr lang="en-US" altLang="en-US" sz="1200">
                <a:solidFill>
                  <a:srgbClr val="FFFFFF"/>
                </a:solidFill>
                <a:latin typeface="Roboto Light" panose="02000000000000000000" pitchFamily="2" charset="0"/>
              </a:rPr>
              <a:pPr algn="ctr" eaLnBrk="1" hangingPunct="1">
                <a:spcBef>
                  <a:spcPct val="0"/>
                </a:spcBef>
                <a:buFont typeface="Arial" panose="020B0604020202020204" pitchFamily="34" charset="0"/>
                <a:buNone/>
              </a:pPr>
              <a:t>21</a:t>
            </a:fld>
            <a:endParaRPr lang="en-US" altLang="en-US" sz="1200" dirty="0">
              <a:solidFill>
                <a:srgbClr val="FFFFFF"/>
              </a:solidFill>
              <a:latin typeface="Roboto Light" panose="02000000000000000000" pitchFamily="2" charset="0"/>
            </a:endParaRPr>
          </a:p>
        </p:txBody>
      </p:sp>
      <p:sp>
        <p:nvSpPr>
          <p:cNvPr id="9" name="Rectangle 10">
            <a:extLst>
              <a:ext uri="{FF2B5EF4-FFF2-40B4-BE49-F238E27FC236}">
                <a16:creationId xmlns:a16="http://schemas.microsoft.com/office/drawing/2014/main" id="{7D92B5DE-8B18-6D47-BDDF-C0995C246B43}"/>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0" name="Picture 9">
            <a:extLst>
              <a:ext uri="{FF2B5EF4-FFF2-40B4-BE49-F238E27FC236}">
                <a16:creationId xmlns:a16="http://schemas.microsoft.com/office/drawing/2014/main" id="{EFAB7D9C-85CA-534C-BFED-2E0124A19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grpSp>
        <p:nvGrpSpPr>
          <p:cNvPr id="23" name="Group 22">
            <a:extLst>
              <a:ext uri="{FF2B5EF4-FFF2-40B4-BE49-F238E27FC236}">
                <a16:creationId xmlns:a16="http://schemas.microsoft.com/office/drawing/2014/main" id="{C6573E4A-DE8B-4199-83A4-81C35CAC9141}"/>
              </a:ext>
            </a:extLst>
          </p:cNvPr>
          <p:cNvGrpSpPr/>
          <p:nvPr/>
        </p:nvGrpSpPr>
        <p:grpSpPr>
          <a:xfrm>
            <a:off x="2316252" y="1986974"/>
            <a:ext cx="2272535" cy="1007411"/>
            <a:chOff x="2128459" y="1803605"/>
            <a:chExt cx="2261332" cy="757432"/>
          </a:xfrm>
        </p:grpSpPr>
        <p:sp>
          <p:nvSpPr>
            <p:cNvPr id="24" name="TextBox 23">
              <a:extLst>
                <a:ext uri="{FF2B5EF4-FFF2-40B4-BE49-F238E27FC236}">
                  <a16:creationId xmlns:a16="http://schemas.microsoft.com/office/drawing/2014/main" id="{9AE7560A-D470-4BA0-A840-9FEF4C2C7B9E}"/>
                </a:ext>
              </a:extLst>
            </p:cNvPr>
            <p:cNvSpPr txBox="1"/>
            <p:nvPr/>
          </p:nvSpPr>
          <p:spPr>
            <a:xfrm>
              <a:off x="2286671" y="2375913"/>
              <a:ext cx="2103120" cy="185124"/>
            </a:xfrm>
            <a:prstGeom prst="rect">
              <a:avLst/>
            </a:prstGeom>
            <a:noFill/>
          </p:spPr>
          <p:txBody>
            <a:bodyPr wrap="square">
              <a:spAutoFit/>
            </a:bodyPr>
            <a:lstStyle/>
            <a:p>
              <a:endParaRPr lang="en-US" sz="1000" dirty="0">
                <a:solidFill>
                  <a:srgbClr val="17043A"/>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5" name="TextBox 24">
              <a:extLst>
                <a:ext uri="{FF2B5EF4-FFF2-40B4-BE49-F238E27FC236}">
                  <a16:creationId xmlns:a16="http://schemas.microsoft.com/office/drawing/2014/main" id="{18AC8D23-C0D6-4F48-BB1A-05642294176C}"/>
                </a:ext>
              </a:extLst>
            </p:cNvPr>
            <p:cNvSpPr txBox="1"/>
            <p:nvPr/>
          </p:nvSpPr>
          <p:spPr>
            <a:xfrm>
              <a:off x="2128459" y="1803605"/>
              <a:ext cx="2103120" cy="254545"/>
            </a:xfrm>
            <a:prstGeom prst="rect">
              <a:avLst/>
            </a:prstGeom>
            <a:noFill/>
          </p:spPr>
          <p:txBody>
            <a:bodyPr wrap="square">
              <a:spAutoFit/>
            </a:bodyPr>
            <a:lstStyle/>
            <a:p>
              <a:pPr algn="ctr"/>
              <a:endParaRPr lang="en-US" sz="16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26" name="Group 25">
            <a:extLst>
              <a:ext uri="{FF2B5EF4-FFF2-40B4-BE49-F238E27FC236}">
                <a16:creationId xmlns:a16="http://schemas.microsoft.com/office/drawing/2014/main" id="{B0D587AA-6B7F-45DB-B768-AE04C2105B75}"/>
              </a:ext>
            </a:extLst>
          </p:cNvPr>
          <p:cNvGrpSpPr/>
          <p:nvPr/>
        </p:nvGrpSpPr>
        <p:grpSpPr>
          <a:xfrm>
            <a:off x="4359275" y="2106102"/>
            <a:ext cx="2384200" cy="955936"/>
            <a:chOff x="4235700" y="1893172"/>
            <a:chExt cx="2372446" cy="718730"/>
          </a:xfrm>
        </p:grpSpPr>
        <p:sp>
          <p:nvSpPr>
            <p:cNvPr id="27" name="TextBox 26">
              <a:extLst>
                <a:ext uri="{FF2B5EF4-FFF2-40B4-BE49-F238E27FC236}">
                  <a16:creationId xmlns:a16="http://schemas.microsoft.com/office/drawing/2014/main" id="{7D1DCB5C-BADE-496E-B1F4-4835B1A709D8}"/>
                </a:ext>
              </a:extLst>
            </p:cNvPr>
            <p:cNvSpPr txBox="1"/>
            <p:nvPr/>
          </p:nvSpPr>
          <p:spPr>
            <a:xfrm>
              <a:off x="4505026" y="1893172"/>
              <a:ext cx="2103120" cy="254545"/>
            </a:xfrm>
            <a:prstGeom prst="rect">
              <a:avLst/>
            </a:prstGeom>
            <a:noFill/>
          </p:spPr>
          <p:txBody>
            <a:bodyPr wrap="square">
              <a:spAutoFit/>
            </a:bodyPr>
            <a:lstStyle/>
            <a:p>
              <a:pPr algn="ctr"/>
              <a:endParaRPr lang="en-US" sz="16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8" name="TextBox 27">
              <a:extLst>
                <a:ext uri="{FF2B5EF4-FFF2-40B4-BE49-F238E27FC236}">
                  <a16:creationId xmlns:a16="http://schemas.microsoft.com/office/drawing/2014/main" id="{AA0755BF-742B-46D7-9199-C4AE5DD88D46}"/>
                </a:ext>
              </a:extLst>
            </p:cNvPr>
            <p:cNvSpPr txBox="1"/>
            <p:nvPr/>
          </p:nvSpPr>
          <p:spPr>
            <a:xfrm>
              <a:off x="4235700" y="2426778"/>
              <a:ext cx="2103120" cy="185124"/>
            </a:xfrm>
            <a:prstGeom prst="rect">
              <a:avLst/>
            </a:prstGeom>
            <a:noFill/>
          </p:spPr>
          <p:txBody>
            <a:bodyPr wrap="square">
              <a:spAutoFit/>
            </a:bodyPr>
            <a:lstStyle/>
            <a:p>
              <a:endParaRPr lang="en-US" sz="1000" dirty="0">
                <a:solidFill>
                  <a:srgbClr val="17043A"/>
                </a:solidFill>
                <a:latin typeface="Roboto Light" panose="02000000000000000000" pitchFamily="2" charset="0"/>
                <a:ea typeface="Roboto Light" panose="02000000000000000000" pitchFamily="2" charset="0"/>
                <a:cs typeface="Roboto Light" panose="02000000000000000000" pitchFamily="2" charset="0"/>
              </a:endParaRPr>
            </a:p>
          </p:txBody>
        </p:sp>
      </p:grpSp>
      <p:grpSp>
        <p:nvGrpSpPr>
          <p:cNvPr id="29" name="Group 28">
            <a:extLst>
              <a:ext uri="{FF2B5EF4-FFF2-40B4-BE49-F238E27FC236}">
                <a16:creationId xmlns:a16="http://schemas.microsoft.com/office/drawing/2014/main" id="{775D2EBF-EB54-44AB-81B2-2182E83ACC8E}"/>
              </a:ext>
            </a:extLst>
          </p:cNvPr>
          <p:cNvGrpSpPr/>
          <p:nvPr/>
        </p:nvGrpSpPr>
        <p:grpSpPr>
          <a:xfrm>
            <a:off x="6905582" y="2119832"/>
            <a:ext cx="2151577" cy="919904"/>
            <a:chOff x="6647431" y="1893172"/>
            <a:chExt cx="2140969" cy="691639"/>
          </a:xfrm>
        </p:grpSpPr>
        <p:sp>
          <p:nvSpPr>
            <p:cNvPr id="30" name="TextBox 29">
              <a:extLst>
                <a:ext uri="{FF2B5EF4-FFF2-40B4-BE49-F238E27FC236}">
                  <a16:creationId xmlns:a16="http://schemas.microsoft.com/office/drawing/2014/main" id="{D0AB5F85-9394-44A6-8009-C01904BDAC14}"/>
                </a:ext>
              </a:extLst>
            </p:cNvPr>
            <p:cNvSpPr txBox="1"/>
            <p:nvPr/>
          </p:nvSpPr>
          <p:spPr>
            <a:xfrm>
              <a:off x="6647431" y="2399687"/>
              <a:ext cx="2103120" cy="185124"/>
            </a:xfrm>
            <a:prstGeom prst="rect">
              <a:avLst/>
            </a:prstGeom>
            <a:noFill/>
          </p:spPr>
          <p:txBody>
            <a:bodyPr wrap="square">
              <a:spAutoFit/>
            </a:bodyPr>
            <a:lstStyle/>
            <a:p>
              <a:r>
                <a:rPr lang="en-US" sz="1000" dirty="0">
                  <a:solidFill>
                    <a:srgbClr val="17043A"/>
                  </a:solidFill>
                  <a:latin typeface="Roboto Light" panose="02000000000000000000" pitchFamily="2" charset="0"/>
                  <a:ea typeface="Roboto Light" panose="02000000000000000000" pitchFamily="2" charset="0"/>
                  <a:cs typeface="Roboto Light" panose="02000000000000000000" pitchFamily="2" charset="0"/>
                </a:rPr>
                <a:t>.</a:t>
              </a:r>
            </a:p>
          </p:txBody>
        </p:sp>
        <p:sp>
          <p:nvSpPr>
            <p:cNvPr id="31" name="TextBox 30">
              <a:extLst>
                <a:ext uri="{FF2B5EF4-FFF2-40B4-BE49-F238E27FC236}">
                  <a16:creationId xmlns:a16="http://schemas.microsoft.com/office/drawing/2014/main" id="{990E5B6C-CA4E-48E7-8B11-905E2E22002A}"/>
                </a:ext>
              </a:extLst>
            </p:cNvPr>
            <p:cNvSpPr txBox="1"/>
            <p:nvPr/>
          </p:nvSpPr>
          <p:spPr>
            <a:xfrm>
              <a:off x="6685280" y="1893172"/>
              <a:ext cx="2103120" cy="254545"/>
            </a:xfrm>
            <a:prstGeom prst="rect">
              <a:avLst/>
            </a:prstGeom>
            <a:noFill/>
          </p:spPr>
          <p:txBody>
            <a:bodyPr wrap="square">
              <a:spAutoFit/>
            </a:bodyPr>
            <a:lstStyle/>
            <a:p>
              <a:pPr algn="ctr"/>
              <a:endParaRPr lang="en-US" sz="16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endParaRPr>
            </a:p>
          </p:txBody>
        </p:sp>
      </p:grpSp>
      <p:sp>
        <p:nvSpPr>
          <p:cNvPr id="2" name="Title 1">
            <a:extLst>
              <a:ext uri="{FF2B5EF4-FFF2-40B4-BE49-F238E27FC236}">
                <a16:creationId xmlns:a16="http://schemas.microsoft.com/office/drawing/2014/main" id="{D8817713-C40C-4155-903A-ED1C2AAE236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92E9324-6C0E-414B-8C8A-C7C43B81D407}"/>
              </a:ext>
            </a:extLst>
          </p:cNvPr>
          <p:cNvSpPr>
            <a:spLocks noGrp="1"/>
          </p:cNvSpPr>
          <p:nvPr>
            <p:ph idx="1"/>
          </p:nvPr>
        </p:nvSpPr>
        <p:spPr/>
        <p:txBody>
          <a:bodyPr/>
          <a:lstStyle/>
          <a:p>
            <a:pPr marL="0" indent="0" algn="ctr">
              <a:buNone/>
            </a:pPr>
            <a:r>
              <a:rPr lang="en-US" sz="2000" dirty="0"/>
              <a:t>For more information on Quartet visit https://www.premera.com/visitor/care-essentials/mental-health</a:t>
            </a:r>
          </a:p>
          <a:p>
            <a:endParaRPr lang="en-US" dirty="0"/>
          </a:p>
        </p:txBody>
      </p:sp>
      <p:pic>
        <p:nvPicPr>
          <p:cNvPr id="5" name="Picture 4">
            <a:extLst>
              <a:ext uri="{FF2B5EF4-FFF2-40B4-BE49-F238E27FC236}">
                <a16:creationId xmlns:a16="http://schemas.microsoft.com/office/drawing/2014/main" id="{F7EA732C-23F1-430B-BA76-FB87665237A5}"/>
              </a:ext>
            </a:extLst>
          </p:cNvPr>
          <p:cNvPicPr>
            <a:picLocks noChangeAspect="1"/>
          </p:cNvPicPr>
          <p:nvPr/>
        </p:nvPicPr>
        <p:blipFill>
          <a:blip r:embed="rId4"/>
          <a:stretch>
            <a:fillRect/>
          </a:stretch>
        </p:blipFill>
        <p:spPr>
          <a:xfrm>
            <a:off x="2284253" y="2275465"/>
            <a:ext cx="3505006" cy="2228776"/>
          </a:xfrm>
          <a:prstGeom prst="rect">
            <a:avLst/>
          </a:prstGeom>
        </p:spPr>
      </p:pic>
    </p:spTree>
    <p:extLst>
      <p:ext uri="{BB962C8B-B14F-4D97-AF65-F5344CB8AC3E}">
        <p14:creationId xmlns:p14="http://schemas.microsoft.com/office/powerpoint/2010/main" val="126165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Slide Number Placeholder 2">
            <a:extLst>
              <a:ext uri="{FF2B5EF4-FFF2-40B4-BE49-F238E27FC236}">
                <a16:creationId xmlns:a16="http://schemas.microsoft.com/office/drawing/2014/main" id="{3C2B9161-042E-7A41-A5BF-CAAD2F751BF9}"/>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DF8C2D8-57A8-BB47-87D1-D264CF1DFA46}" type="slidenum">
              <a:rPr lang="en-US" altLang="en-US" sz="1200" smtClean="0">
                <a:solidFill>
                  <a:srgbClr val="FFFFFF"/>
                </a:solidFill>
                <a:latin typeface="Roboto Light" panose="02000000000000000000" pitchFamily="2" charset="0"/>
              </a:rPr>
              <a:pPr algn="ctr">
                <a:spcBef>
                  <a:spcPct val="0"/>
                </a:spcBef>
                <a:buFontTx/>
                <a:buNone/>
              </a:pPr>
              <a:t>22</a:t>
            </a:fld>
            <a:endParaRPr lang="en-US" altLang="en-US" sz="1200" dirty="0">
              <a:solidFill>
                <a:srgbClr val="FFFFFF"/>
              </a:solidFill>
              <a:latin typeface="Roboto Light" panose="02000000000000000000" pitchFamily="2" charset="0"/>
            </a:endParaRPr>
          </a:p>
        </p:txBody>
      </p:sp>
      <p:pic>
        <p:nvPicPr>
          <p:cNvPr id="90117" name="Picture 19" descr="premera-white.png">
            <a:extLst>
              <a:ext uri="{FF2B5EF4-FFF2-40B4-BE49-F238E27FC236}">
                <a16:creationId xmlns:a16="http://schemas.microsoft.com/office/drawing/2014/main" id="{035C969F-97ED-2743-B9D6-8EC87D8B51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Footer Placeholder 1">
            <a:extLst>
              <a:ext uri="{FF2B5EF4-FFF2-40B4-BE49-F238E27FC236}">
                <a16:creationId xmlns:a16="http://schemas.microsoft.com/office/drawing/2014/main" id="{31681389-1E59-9144-A591-849D38D7832D}"/>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14" name="Rectangle 13">
            <a:extLst>
              <a:ext uri="{FF2B5EF4-FFF2-40B4-BE49-F238E27FC236}">
                <a16:creationId xmlns:a16="http://schemas.microsoft.com/office/drawing/2014/main" id="{1CAE0158-891B-8640-9A65-F2C7FE9929B3}"/>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0120" name="Slide Number Placeholder 2">
            <a:extLst>
              <a:ext uri="{FF2B5EF4-FFF2-40B4-BE49-F238E27FC236}">
                <a16:creationId xmlns:a16="http://schemas.microsoft.com/office/drawing/2014/main" id="{321F200F-CBF4-BE47-BE1A-A07AAF6A053A}"/>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6ACD201-770E-E24D-B413-E69821DBCAE5}" type="slidenum">
              <a:rPr lang="en-US" altLang="en-US" sz="1200">
                <a:solidFill>
                  <a:srgbClr val="FFFFFF"/>
                </a:solidFill>
                <a:latin typeface="Roboto Light" panose="02000000000000000000" pitchFamily="2" charset="0"/>
              </a:rPr>
              <a:pPr algn="ctr" eaLnBrk="1" hangingPunct="1">
                <a:spcBef>
                  <a:spcPct val="0"/>
                </a:spcBef>
                <a:buFontTx/>
                <a:buNone/>
              </a:pPr>
              <a:t>22</a:t>
            </a:fld>
            <a:endParaRPr lang="en-US" altLang="en-US" sz="1200" dirty="0">
              <a:solidFill>
                <a:srgbClr val="FFFFFF"/>
              </a:solidFill>
              <a:latin typeface="Roboto Light" panose="02000000000000000000" pitchFamily="2" charset="0"/>
            </a:endParaRPr>
          </a:p>
        </p:txBody>
      </p:sp>
      <p:sp>
        <p:nvSpPr>
          <p:cNvPr id="12" name="Rectangle 10">
            <a:extLst>
              <a:ext uri="{FF2B5EF4-FFF2-40B4-BE49-F238E27FC236}">
                <a16:creationId xmlns:a16="http://schemas.microsoft.com/office/drawing/2014/main" id="{83923DED-26F2-454D-8B39-73E20248F1BF}"/>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3" name="Picture 12">
            <a:extLst>
              <a:ext uri="{FF2B5EF4-FFF2-40B4-BE49-F238E27FC236}">
                <a16:creationId xmlns:a16="http://schemas.microsoft.com/office/drawing/2014/main" id="{48E8B02A-3AC2-4F46-808A-491E755A6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pic>
        <p:nvPicPr>
          <p:cNvPr id="1026" name="Picture 1">
            <a:extLst>
              <a:ext uri="{FF2B5EF4-FFF2-40B4-BE49-F238E27FC236}">
                <a16:creationId xmlns:a16="http://schemas.microsoft.com/office/drawing/2014/main" id="{8A2941FA-4000-4BAB-852B-6ED3E8037D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91" r="11169"/>
          <a:stretch/>
        </p:blipFill>
        <p:spPr bwMode="auto">
          <a:xfrm>
            <a:off x="5875200" y="3315463"/>
            <a:ext cx="3268800" cy="139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44C45D8-82DE-4127-ADE9-F196B6856501}"/>
              </a:ext>
            </a:extLst>
          </p:cNvPr>
          <p:cNvSpPr txBox="1"/>
          <p:nvPr/>
        </p:nvSpPr>
        <p:spPr>
          <a:xfrm>
            <a:off x="193132" y="609607"/>
            <a:ext cx="8520112" cy="2092881"/>
          </a:xfrm>
          <a:prstGeom prst="rect">
            <a:avLst/>
          </a:prstGeom>
          <a:noFill/>
        </p:spPr>
        <p:txBody>
          <a:bodyPr wrap="square" rtlCol="0">
            <a:spAutoFit/>
          </a:bodyPr>
          <a:lstStyle/>
          <a:p>
            <a:r>
              <a:rPr lang="en-US" sz="13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What is Explore My Benefits?</a:t>
            </a:r>
            <a:r>
              <a:rPr lang="en-US" sz="1300" b="1" dirty="0">
                <a:solidFill>
                  <a:schemeClr val="accent1"/>
                </a:solidFill>
                <a:effectLst/>
                <a:latin typeface="Roboto Light" panose="02000000000000000000" pitchFamily="2" charset="0"/>
                <a:ea typeface="Roboto Light" panose="02000000000000000000" pitchFamily="2" charset="0"/>
                <a:cs typeface="Roboto Light" panose="02000000000000000000" pitchFamily="2" charset="0"/>
              </a:rPr>
              <a:t> </a:t>
            </a:r>
          </a:p>
          <a:p>
            <a:r>
              <a:rPr lang="en-US" sz="1100"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Explore My Benefits is an experience to ease member pain points around understanding their benefits and plan. Members see current information as overwhelming so we are looking to create a simple, more intuitive experience with benefit information, where the customer can explore first, before having to login. We are bringing benefit or plan information (simplified topics and frank tone) to the member based on how we see small group members use their plans.  The website will address initial information needs around members that use their plan for check-ups and staying healthy, those that are planning a surgery or other major event and finally members who manage a chronic health condition like diabetes.  Each topic will include care options and/or “important things to know.” </a:t>
            </a:r>
          </a:p>
          <a:p>
            <a:endParaRPr lang="en-US" sz="1100" dirty="0">
              <a:solidFill>
                <a:schemeClr val="tx2"/>
              </a:solidFill>
              <a:latin typeface="Roboto Light" panose="02000000000000000000" pitchFamily="2" charset="0"/>
              <a:ea typeface="Roboto Light" panose="02000000000000000000" pitchFamily="2" charset="0"/>
              <a:cs typeface="Roboto Light" panose="02000000000000000000" pitchFamily="2" charset="0"/>
            </a:endParaRPr>
          </a:p>
          <a:p>
            <a:r>
              <a:rPr lang="en-US" sz="13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Why is it needed?</a:t>
            </a:r>
          </a:p>
          <a:p>
            <a:r>
              <a:rPr lang="en-US" sz="1100"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Premera is looking for ways to better serve our members.  We want to build bridges to connect members to what they need and want, all with the goal of making healthcare work better.  </a:t>
            </a:r>
            <a:endParaRPr lang="en-US" sz="1100" dirty="0"/>
          </a:p>
        </p:txBody>
      </p:sp>
      <p:sp>
        <p:nvSpPr>
          <p:cNvPr id="4" name="TextBox 3">
            <a:extLst>
              <a:ext uri="{FF2B5EF4-FFF2-40B4-BE49-F238E27FC236}">
                <a16:creationId xmlns:a16="http://schemas.microsoft.com/office/drawing/2014/main" id="{6F12BF97-4728-49CC-BAB5-B24FAC1BD800}"/>
              </a:ext>
            </a:extLst>
          </p:cNvPr>
          <p:cNvSpPr txBox="1"/>
          <p:nvPr/>
        </p:nvSpPr>
        <p:spPr>
          <a:xfrm>
            <a:off x="193132" y="2612650"/>
            <a:ext cx="5821987" cy="1554272"/>
          </a:xfrm>
          <a:prstGeom prst="rect">
            <a:avLst/>
          </a:prstGeom>
          <a:noFill/>
        </p:spPr>
        <p:txBody>
          <a:bodyPr wrap="square" rtlCol="0">
            <a:spAutoFit/>
          </a:bodyPr>
          <a:lstStyle/>
          <a:p>
            <a:r>
              <a:rPr lang="en-US" sz="13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Who is it for?</a:t>
            </a:r>
          </a:p>
          <a:p>
            <a:r>
              <a:rPr lang="en-US" sz="1100"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We are testing a new experience for WA Small Group members with 7/1/21 plan effective dates and then again 1/1/22.</a:t>
            </a:r>
          </a:p>
          <a:p>
            <a:endParaRPr lang="en-US" sz="1100" dirty="0">
              <a:latin typeface="Roboto Light" panose="02000000000000000000" pitchFamily="2" charset="0"/>
              <a:ea typeface="Roboto Light" panose="02000000000000000000" pitchFamily="2" charset="0"/>
              <a:cs typeface="Roboto Light" panose="02000000000000000000" pitchFamily="2" charset="0"/>
            </a:endParaRPr>
          </a:p>
          <a:p>
            <a:r>
              <a:rPr lang="en-US" sz="13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When will members get access?</a:t>
            </a:r>
          </a:p>
          <a:p>
            <a:r>
              <a:rPr lang="en-US" sz="1100"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Members will be invited by email to explore their benefits by connecting wit explorepremera.com.</a:t>
            </a:r>
            <a:endParaRPr lang="en-US" sz="11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a:p>
            <a:endParaRPr lang="en-US" sz="11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 name="TextBox 4">
            <a:extLst>
              <a:ext uri="{FF2B5EF4-FFF2-40B4-BE49-F238E27FC236}">
                <a16:creationId xmlns:a16="http://schemas.microsoft.com/office/drawing/2014/main" id="{079A4367-3106-4F26-BDB3-4D7482875F14}"/>
              </a:ext>
            </a:extLst>
          </p:cNvPr>
          <p:cNvSpPr txBox="1"/>
          <p:nvPr/>
        </p:nvSpPr>
        <p:spPr>
          <a:xfrm>
            <a:off x="193132" y="3935502"/>
            <a:ext cx="5320800" cy="815608"/>
          </a:xfrm>
          <a:prstGeom prst="rect">
            <a:avLst/>
          </a:prstGeom>
          <a:noFill/>
        </p:spPr>
        <p:txBody>
          <a:bodyPr wrap="square" rtlCol="0">
            <a:spAutoFit/>
          </a:bodyPr>
          <a:lstStyle/>
          <a:p>
            <a:r>
              <a:rPr lang="en-US" sz="13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What’s next?</a:t>
            </a:r>
          </a:p>
          <a:p>
            <a:r>
              <a:rPr lang="en-US" sz="1100"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What we learn from these members will be incorporated into the site with the goal of having an experience that helps all Washington Small Group members better understand and maximize their benefits.</a:t>
            </a:r>
          </a:p>
        </p:txBody>
      </p:sp>
      <p:sp>
        <p:nvSpPr>
          <p:cNvPr id="15" name="TextBox 7">
            <a:extLst>
              <a:ext uri="{FF2B5EF4-FFF2-40B4-BE49-F238E27FC236}">
                <a16:creationId xmlns:a16="http://schemas.microsoft.com/office/drawing/2014/main" id="{C0FB897A-43AE-4FA0-B2A3-5613A2B58CAC}"/>
              </a:ext>
            </a:extLst>
          </p:cNvPr>
          <p:cNvSpPr txBox="1">
            <a:spLocks noChangeArrowheads="1"/>
          </p:cNvSpPr>
          <p:nvPr/>
        </p:nvSpPr>
        <p:spPr bwMode="auto">
          <a:xfrm>
            <a:off x="193132" y="-3168"/>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Explore My Benefits</a:t>
            </a:r>
          </a:p>
        </p:txBody>
      </p:sp>
      <p:cxnSp>
        <p:nvCxnSpPr>
          <p:cNvPr id="16" name="Straight Connector 15">
            <a:extLst>
              <a:ext uri="{FF2B5EF4-FFF2-40B4-BE49-F238E27FC236}">
                <a16:creationId xmlns:a16="http://schemas.microsoft.com/office/drawing/2014/main" id="{31F9D2CD-C2A7-4F75-8DA2-6BD461C433EC}"/>
              </a:ext>
            </a:extLst>
          </p:cNvPr>
          <p:cNvCxnSpPr/>
          <p:nvPr/>
        </p:nvCxnSpPr>
        <p:spPr>
          <a:xfrm>
            <a:off x="288925" y="488957"/>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21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7622" y="368455"/>
            <a:ext cx="7465790" cy="492443"/>
          </a:xfrm>
          <a:prstGeom prst="rect">
            <a:avLst/>
          </a:prstGeom>
          <a:noFill/>
        </p:spPr>
        <p:txBody>
          <a:bodyPr wrap="square" rtlCol="0" anchor="b">
            <a:spAutoFit/>
          </a:bodyPr>
          <a:lstStyle/>
          <a:p>
            <a:r>
              <a:rPr lang="en-US" sz="2600" dirty="0">
                <a:solidFill>
                  <a:srgbClr val="151515"/>
                </a:solidFill>
                <a:latin typeface="Lora Regular"/>
                <a:cs typeface="Lora Regular"/>
              </a:rPr>
              <a:t>The Customer is at the Center of What We Do</a:t>
            </a:r>
          </a:p>
        </p:txBody>
      </p:sp>
      <p:cxnSp>
        <p:nvCxnSpPr>
          <p:cNvPr id="8" name="Straight Connector 7"/>
          <p:cNvCxnSpPr/>
          <p:nvPr/>
        </p:nvCxnSpPr>
        <p:spPr>
          <a:xfrm>
            <a:off x="654048" y="988792"/>
            <a:ext cx="320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6C51D7AC-39F9-4B98-8D31-3336002E57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297" y="2125822"/>
            <a:ext cx="2864487" cy="891856"/>
          </a:xfrm>
          <a:prstGeom prst="rect">
            <a:avLst/>
          </a:prstGeom>
          <a:noFill/>
          <a:ln>
            <a:noFill/>
          </a:ln>
        </p:spPr>
      </p:pic>
      <p:grpSp>
        <p:nvGrpSpPr>
          <p:cNvPr id="5" name="Group 4">
            <a:extLst>
              <a:ext uri="{FF2B5EF4-FFF2-40B4-BE49-F238E27FC236}">
                <a16:creationId xmlns:a16="http://schemas.microsoft.com/office/drawing/2014/main" id="{DBCF3B7B-AAB2-4003-88CD-97A80608EEF5}"/>
              </a:ext>
            </a:extLst>
          </p:cNvPr>
          <p:cNvGrpSpPr/>
          <p:nvPr/>
        </p:nvGrpSpPr>
        <p:grpSpPr>
          <a:xfrm>
            <a:off x="4809977" y="1183040"/>
            <a:ext cx="3924601" cy="2777420"/>
            <a:chOff x="4098811" y="1784469"/>
            <a:chExt cx="3924601" cy="2777420"/>
          </a:xfrm>
        </p:grpSpPr>
        <p:sp>
          <p:nvSpPr>
            <p:cNvPr id="3" name="Hexagon 2">
              <a:extLst>
                <a:ext uri="{FF2B5EF4-FFF2-40B4-BE49-F238E27FC236}">
                  <a16:creationId xmlns:a16="http://schemas.microsoft.com/office/drawing/2014/main" id="{7AD790D9-EA52-4CBC-8030-3BD749775D40}"/>
                </a:ext>
              </a:extLst>
            </p:cNvPr>
            <p:cNvSpPr/>
            <p:nvPr/>
          </p:nvSpPr>
          <p:spPr>
            <a:xfrm>
              <a:off x="4098811" y="2509681"/>
              <a:ext cx="1466850" cy="1330877"/>
            </a:xfrm>
            <a:prstGeom prst="hexagon">
              <a:avLst/>
            </a:prstGeom>
            <a:solidFill>
              <a:srgbClr val="0085CA"/>
            </a:solidFill>
            <a:ln>
              <a:solidFill>
                <a:srgbClr val="0085CA"/>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100" dirty="0">
                  <a:latin typeface="Roboto" panose="02000000000000000000" pitchFamily="2" charset="0"/>
                  <a:ea typeface="Roboto" panose="02000000000000000000" pitchFamily="2" charset="0"/>
                  <a:cs typeface="Roboto" panose="02000000000000000000" pitchFamily="2" charset="0"/>
                </a:rPr>
                <a:t>Continued adoption of a customer-centric culture</a:t>
              </a:r>
            </a:p>
          </p:txBody>
        </p:sp>
        <p:sp>
          <p:nvSpPr>
            <p:cNvPr id="12" name="Hexagon 11">
              <a:extLst>
                <a:ext uri="{FF2B5EF4-FFF2-40B4-BE49-F238E27FC236}">
                  <a16:creationId xmlns:a16="http://schemas.microsoft.com/office/drawing/2014/main" id="{0921D52A-E6E6-4549-A8BB-54CE8DE54C31}"/>
                </a:ext>
              </a:extLst>
            </p:cNvPr>
            <p:cNvSpPr/>
            <p:nvPr/>
          </p:nvSpPr>
          <p:spPr>
            <a:xfrm>
              <a:off x="5305428" y="1784469"/>
              <a:ext cx="1466850" cy="1330877"/>
            </a:xfrm>
            <a:prstGeom prst="hexagon">
              <a:avLst/>
            </a:prstGeom>
            <a:solidFill>
              <a:srgbClr val="FF7C76"/>
            </a:solidFill>
            <a:ln>
              <a:solidFill>
                <a:srgbClr val="FF7C76"/>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100" dirty="0">
                  <a:latin typeface="Roboto" panose="02000000000000000000" pitchFamily="2" charset="0"/>
                  <a:ea typeface="Roboto" panose="02000000000000000000" pitchFamily="2" charset="0"/>
                  <a:cs typeface="Roboto" panose="02000000000000000000" pitchFamily="2" charset="0"/>
                </a:rPr>
                <a:t>Strategize and design with the member in mind</a:t>
              </a:r>
            </a:p>
          </p:txBody>
        </p:sp>
        <p:sp>
          <p:nvSpPr>
            <p:cNvPr id="13" name="Hexagon 12">
              <a:extLst>
                <a:ext uri="{FF2B5EF4-FFF2-40B4-BE49-F238E27FC236}">
                  <a16:creationId xmlns:a16="http://schemas.microsoft.com/office/drawing/2014/main" id="{F44AACE3-300B-481F-9DC4-F2BAD0A5C862}"/>
                </a:ext>
              </a:extLst>
            </p:cNvPr>
            <p:cNvSpPr/>
            <p:nvPr/>
          </p:nvSpPr>
          <p:spPr>
            <a:xfrm>
              <a:off x="5314956" y="3231012"/>
              <a:ext cx="1466850" cy="1330877"/>
            </a:xfrm>
            <a:prstGeom prst="hexagon">
              <a:avLst/>
            </a:prstGeom>
            <a:solidFill>
              <a:srgbClr val="63666A"/>
            </a:solidFill>
            <a:ln>
              <a:solidFill>
                <a:srgbClr val="63666A"/>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100" dirty="0">
                  <a:latin typeface="Roboto" panose="02000000000000000000" pitchFamily="2" charset="0"/>
                  <a:ea typeface="Roboto" panose="02000000000000000000" pitchFamily="2" charset="0"/>
                  <a:cs typeface="Roboto" panose="02000000000000000000" pitchFamily="2" charset="0"/>
                </a:rPr>
                <a:t>Build credibility, trust, and transparency with members</a:t>
              </a:r>
            </a:p>
          </p:txBody>
        </p:sp>
        <p:sp>
          <p:nvSpPr>
            <p:cNvPr id="15" name="Hexagon 14">
              <a:extLst>
                <a:ext uri="{FF2B5EF4-FFF2-40B4-BE49-F238E27FC236}">
                  <a16:creationId xmlns:a16="http://schemas.microsoft.com/office/drawing/2014/main" id="{79F73C05-8706-4138-A3F7-5A264EE80058}"/>
                </a:ext>
              </a:extLst>
            </p:cNvPr>
            <p:cNvSpPr/>
            <p:nvPr/>
          </p:nvSpPr>
          <p:spPr>
            <a:xfrm>
              <a:off x="6556562" y="2509680"/>
              <a:ext cx="1466850" cy="1330877"/>
            </a:xfrm>
            <a:prstGeom prst="hexagon">
              <a:avLst/>
            </a:prstGeom>
            <a:solidFill>
              <a:srgbClr val="00A7B5"/>
            </a:solidFill>
            <a:ln>
              <a:solidFill>
                <a:srgbClr val="00A7B5"/>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a:latin typeface="Roboto" panose="02000000000000000000" pitchFamily="2" charset="0"/>
                  <a:ea typeface="Roboto" panose="02000000000000000000" pitchFamily="2" charset="0"/>
                  <a:cs typeface="Roboto" panose="02000000000000000000" pitchFamily="2" charset="0"/>
                </a:rPr>
                <a:t>Amplify member voices</a:t>
              </a:r>
            </a:p>
          </p:txBody>
        </p:sp>
      </p:grpSp>
      <p:cxnSp>
        <p:nvCxnSpPr>
          <p:cNvPr id="17" name="Straight Connector 16">
            <a:extLst>
              <a:ext uri="{FF2B5EF4-FFF2-40B4-BE49-F238E27FC236}">
                <a16:creationId xmlns:a16="http://schemas.microsoft.com/office/drawing/2014/main" id="{118F1BA1-5103-4BF2-A03C-DA5FDFB7BD96}"/>
              </a:ext>
            </a:extLst>
          </p:cNvPr>
          <p:cNvCxnSpPr>
            <a:cxnSpLocks/>
          </p:cNvCxnSpPr>
          <p:nvPr/>
        </p:nvCxnSpPr>
        <p:spPr>
          <a:xfrm>
            <a:off x="4572000" y="988792"/>
            <a:ext cx="0" cy="3430808"/>
          </a:xfrm>
          <a:prstGeom prst="line">
            <a:avLst/>
          </a:prstGeom>
        </p:spPr>
        <p:style>
          <a:lnRef idx="2">
            <a:schemeClr val="dk1"/>
          </a:lnRef>
          <a:fillRef idx="0">
            <a:schemeClr val="dk1"/>
          </a:fillRef>
          <a:effectRef idx="1">
            <a:schemeClr val="dk1"/>
          </a:effectRef>
          <a:fontRef idx="minor">
            <a:schemeClr val="tx1"/>
          </a:fontRef>
        </p:style>
      </p:cxnSp>
      <p:sp>
        <p:nvSpPr>
          <p:cNvPr id="14" name="Slide Number Placeholder 2">
            <a:extLst>
              <a:ext uri="{FF2B5EF4-FFF2-40B4-BE49-F238E27FC236}">
                <a16:creationId xmlns:a16="http://schemas.microsoft.com/office/drawing/2014/main" id="{D4342341-1028-469E-B52D-7104D1E1034C}"/>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DF8C2D8-57A8-BB47-87D1-D264CF1DFA46}" type="slidenum">
              <a:rPr lang="en-US" altLang="en-US" sz="1200" smtClean="0">
                <a:solidFill>
                  <a:srgbClr val="FFFFFF"/>
                </a:solidFill>
                <a:latin typeface="Roboto Light" panose="02000000000000000000" pitchFamily="2" charset="0"/>
              </a:rPr>
              <a:pPr algn="ctr">
                <a:spcBef>
                  <a:spcPct val="0"/>
                </a:spcBef>
                <a:buFontTx/>
                <a:buNone/>
              </a:pPr>
              <a:t>23</a:t>
            </a:fld>
            <a:endParaRPr lang="en-US" altLang="en-US" sz="1200" dirty="0">
              <a:solidFill>
                <a:srgbClr val="FFFFFF"/>
              </a:solidFill>
              <a:latin typeface="Roboto Light" panose="02000000000000000000" pitchFamily="2" charset="0"/>
            </a:endParaRPr>
          </a:p>
        </p:txBody>
      </p:sp>
      <p:pic>
        <p:nvPicPr>
          <p:cNvPr id="16" name="Picture 19" descr="premera-white.png">
            <a:extLst>
              <a:ext uri="{FF2B5EF4-FFF2-40B4-BE49-F238E27FC236}">
                <a16:creationId xmlns:a16="http://schemas.microsoft.com/office/drawing/2014/main" id="{43796954-72E8-4534-8780-595D1E869B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ooter Placeholder 1">
            <a:extLst>
              <a:ext uri="{FF2B5EF4-FFF2-40B4-BE49-F238E27FC236}">
                <a16:creationId xmlns:a16="http://schemas.microsoft.com/office/drawing/2014/main" id="{C1C34B31-0AFF-4526-A341-29840BAC440B}"/>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19" name="Rectangle 18">
            <a:extLst>
              <a:ext uri="{FF2B5EF4-FFF2-40B4-BE49-F238E27FC236}">
                <a16:creationId xmlns:a16="http://schemas.microsoft.com/office/drawing/2014/main" id="{44AA4A62-8CE1-49FD-A548-2DBDF8978A55}"/>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 name="Slide Number Placeholder 2">
            <a:extLst>
              <a:ext uri="{FF2B5EF4-FFF2-40B4-BE49-F238E27FC236}">
                <a16:creationId xmlns:a16="http://schemas.microsoft.com/office/drawing/2014/main" id="{A361E788-0D9A-4006-B63C-5B0EC7B9539F}"/>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6ACD201-770E-E24D-B413-E69821DBCAE5}" type="slidenum">
              <a:rPr lang="en-US" altLang="en-US" sz="1200">
                <a:solidFill>
                  <a:srgbClr val="FFFFFF"/>
                </a:solidFill>
                <a:latin typeface="Roboto Light" panose="02000000000000000000" pitchFamily="2" charset="0"/>
              </a:rPr>
              <a:pPr algn="ctr" eaLnBrk="1" hangingPunct="1">
                <a:spcBef>
                  <a:spcPct val="0"/>
                </a:spcBef>
                <a:buFontTx/>
                <a:buNone/>
              </a:pPr>
              <a:t>23</a:t>
            </a:fld>
            <a:endParaRPr lang="en-US" altLang="en-US" sz="1200" dirty="0">
              <a:solidFill>
                <a:srgbClr val="FFFFFF"/>
              </a:solidFill>
              <a:latin typeface="Roboto Light" panose="02000000000000000000" pitchFamily="2" charset="0"/>
            </a:endParaRPr>
          </a:p>
        </p:txBody>
      </p:sp>
      <p:sp>
        <p:nvSpPr>
          <p:cNvPr id="21" name="Rectangle 10">
            <a:extLst>
              <a:ext uri="{FF2B5EF4-FFF2-40B4-BE49-F238E27FC236}">
                <a16:creationId xmlns:a16="http://schemas.microsoft.com/office/drawing/2014/main" id="{8256E11D-7160-4EC9-A317-298211EE1405}"/>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22" name="Picture 21">
            <a:extLst>
              <a:ext uri="{FF2B5EF4-FFF2-40B4-BE49-F238E27FC236}">
                <a16:creationId xmlns:a16="http://schemas.microsoft.com/office/drawing/2014/main" id="{3E10A45C-90A8-4BAC-9859-8EA2090B6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Tree>
    <p:extLst>
      <p:ext uri="{BB962C8B-B14F-4D97-AF65-F5344CB8AC3E}">
        <p14:creationId xmlns:p14="http://schemas.microsoft.com/office/powerpoint/2010/main" val="18914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7622" y="368455"/>
            <a:ext cx="7465790" cy="492443"/>
          </a:xfrm>
          <a:prstGeom prst="rect">
            <a:avLst/>
          </a:prstGeom>
          <a:noFill/>
        </p:spPr>
        <p:txBody>
          <a:bodyPr wrap="square" rtlCol="0" anchor="b">
            <a:spAutoFit/>
          </a:bodyPr>
          <a:lstStyle/>
          <a:p>
            <a:r>
              <a:rPr lang="en-US" sz="2600" dirty="0">
                <a:solidFill>
                  <a:srgbClr val="151515"/>
                </a:solidFill>
                <a:latin typeface="Lora Regular"/>
                <a:cs typeface="Lora Regular"/>
              </a:rPr>
              <a:t>Recruitment and Engagement</a:t>
            </a:r>
          </a:p>
        </p:txBody>
      </p:sp>
      <p:cxnSp>
        <p:nvCxnSpPr>
          <p:cNvPr id="8" name="Straight Connector 7"/>
          <p:cNvCxnSpPr/>
          <p:nvPr/>
        </p:nvCxnSpPr>
        <p:spPr>
          <a:xfrm>
            <a:off x="654048" y="988792"/>
            <a:ext cx="320040"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6C51D7AC-39F9-4B98-8D31-3336002E57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3444" y="81870"/>
            <a:ext cx="1584948" cy="492443"/>
          </a:xfrm>
          <a:prstGeom prst="rect">
            <a:avLst/>
          </a:prstGeom>
          <a:noFill/>
          <a:ln>
            <a:noFill/>
          </a:ln>
        </p:spPr>
      </p:pic>
      <p:cxnSp>
        <p:nvCxnSpPr>
          <p:cNvPr id="17" name="Straight Connector 16">
            <a:extLst>
              <a:ext uri="{FF2B5EF4-FFF2-40B4-BE49-F238E27FC236}">
                <a16:creationId xmlns:a16="http://schemas.microsoft.com/office/drawing/2014/main" id="{118F1BA1-5103-4BF2-A03C-DA5FDFB7BD96}"/>
              </a:ext>
            </a:extLst>
          </p:cNvPr>
          <p:cNvCxnSpPr>
            <a:cxnSpLocks/>
          </p:cNvCxnSpPr>
          <p:nvPr/>
        </p:nvCxnSpPr>
        <p:spPr>
          <a:xfrm>
            <a:off x="4572000" y="988792"/>
            <a:ext cx="0" cy="3430808"/>
          </a:xfrm>
          <a:prstGeom prst="line">
            <a:avLst/>
          </a:prstGeom>
        </p:spPr>
        <p:style>
          <a:lnRef idx="2">
            <a:schemeClr val="dk1"/>
          </a:lnRef>
          <a:fillRef idx="0">
            <a:schemeClr val="dk1"/>
          </a:fillRef>
          <a:effectRef idx="1">
            <a:schemeClr val="dk1"/>
          </a:effectRef>
          <a:fontRef idx="minor">
            <a:schemeClr val="tx1"/>
          </a:fontRef>
        </p:style>
      </p:cxnSp>
      <p:pic>
        <p:nvPicPr>
          <p:cNvPr id="18" name="Picture 17">
            <a:extLst>
              <a:ext uri="{FF2B5EF4-FFF2-40B4-BE49-F238E27FC236}">
                <a16:creationId xmlns:a16="http://schemas.microsoft.com/office/drawing/2014/main" id="{14D4E306-B479-472E-A89F-E6C296CF860B}"/>
              </a:ext>
            </a:extLst>
          </p:cNvPr>
          <p:cNvPicPr/>
          <p:nvPr/>
        </p:nvPicPr>
        <p:blipFill>
          <a:blip r:embed="rId4"/>
          <a:stretch>
            <a:fillRect/>
          </a:stretch>
        </p:blipFill>
        <p:spPr>
          <a:xfrm>
            <a:off x="1096712" y="1161181"/>
            <a:ext cx="1301687" cy="3531342"/>
          </a:xfrm>
          <a:prstGeom prst="rect">
            <a:avLst/>
          </a:prstGeom>
        </p:spPr>
      </p:pic>
      <p:pic>
        <p:nvPicPr>
          <p:cNvPr id="19" name="Picture 18">
            <a:extLst>
              <a:ext uri="{FF2B5EF4-FFF2-40B4-BE49-F238E27FC236}">
                <a16:creationId xmlns:a16="http://schemas.microsoft.com/office/drawing/2014/main" id="{A952B38B-EF4C-4214-BAA4-9FCFDFD6107F}"/>
              </a:ext>
            </a:extLst>
          </p:cNvPr>
          <p:cNvPicPr/>
          <p:nvPr/>
        </p:nvPicPr>
        <p:blipFill>
          <a:blip r:embed="rId5"/>
          <a:stretch>
            <a:fillRect/>
          </a:stretch>
        </p:blipFill>
        <p:spPr>
          <a:xfrm>
            <a:off x="2738457" y="1115582"/>
            <a:ext cx="1301688" cy="3236560"/>
          </a:xfrm>
          <a:prstGeom prst="rect">
            <a:avLst/>
          </a:prstGeom>
        </p:spPr>
      </p:pic>
      <p:grpSp>
        <p:nvGrpSpPr>
          <p:cNvPr id="2" name="Group 1">
            <a:extLst>
              <a:ext uri="{FF2B5EF4-FFF2-40B4-BE49-F238E27FC236}">
                <a16:creationId xmlns:a16="http://schemas.microsoft.com/office/drawing/2014/main" id="{79CA1BFE-3632-4044-983A-54D90D60D60E}"/>
              </a:ext>
            </a:extLst>
          </p:cNvPr>
          <p:cNvGrpSpPr/>
          <p:nvPr/>
        </p:nvGrpSpPr>
        <p:grpSpPr>
          <a:xfrm>
            <a:off x="4756774" y="1147178"/>
            <a:ext cx="4229099" cy="3236559"/>
            <a:chOff x="4756774" y="937628"/>
            <a:chExt cx="4229099" cy="3236559"/>
          </a:xfrm>
        </p:grpSpPr>
        <p:graphicFrame>
          <p:nvGraphicFramePr>
            <p:cNvPr id="7" name="Diagram 6">
              <a:extLst>
                <a:ext uri="{FF2B5EF4-FFF2-40B4-BE49-F238E27FC236}">
                  <a16:creationId xmlns:a16="http://schemas.microsoft.com/office/drawing/2014/main" id="{4627E6AC-DFD2-446B-A4BF-029AE3D2A599}"/>
                </a:ext>
              </a:extLst>
            </p:cNvPr>
            <p:cNvGraphicFramePr/>
            <p:nvPr/>
          </p:nvGraphicFramePr>
          <p:xfrm>
            <a:off x="4756774" y="937628"/>
            <a:ext cx="4229099" cy="32365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Speech Bubble: Rectangle with Corners Rounded 19">
              <a:extLst>
                <a:ext uri="{FF2B5EF4-FFF2-40B4-BE49-F238E27FC236}">
                  <a16:creationId xmlns:a16="http://schemas.microsoft.com/office/drawing/2014/main" id="{246543C7-6388-47C5-A482-F103293A34D3}"/>
                </a:ext>
              </a:extLst>
            </p:cNvPr>
            <p:cNvSpPr/>
            <p:nvPr/>
          </p:nvSpPr>
          <p:spPr>
            <a:xfrm>
              <a:off x="5381626" y="1094313"/>
              <a:ext cx="495300" cy="307135"/>
            </a:xfrm>
            <a:prstGeom prst="wedgeRoundRectCallout">
              <a:avLst/>
            </a:prstGeom>
            <a:solidFill>
              <a:srgbClr val="0085CA"/>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22" name="Graphic 21" descr="Chat outline">
              <a:extLst>
                <a:ext uri="{FF2B5EF4-FFF2-40B4-BE49-F238E27FC236}">
                  <a16:creationId xmlns:a16="http://schemas.microsoft.com/office/drawing/2014/main" id="{252E3F5E-EEF4-4B86-97A7-0478FC980B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39985" y="1953587"/>
              <a:ext cx="854575" cy="854575"/>
            </a:xfrm>
            <a:prstGeom prst="rect">
              <a:avLst/>
            </a:prstGeom>
          </p:spPr>
        </p:pic>
        <p:sp>
          <p:nvSpPr>
            <p:cNvPr id="23" name="Star: 5 Points 22">
              <a:extLst>
                <a:ext uri="{FF2B5EF4-FFF2-40B4-BE49-F238E27FC236}">
                  <a16:creationId xmlns:a16="http://schemas.microsoft.com/office/drawing/2014/main" id="{EF709F98-3915-4119-B676-62FB1D10CA36}"/>
                </a:ext>
              </a:extLst>
            </p:cNvPr>
            <p:cNvSpPr/>
            <p:nvPr/>
          </p:nvSpPr>
          <p:spPr>
            <a:xfrm>
              <a:off x="5314950" y="3228974"/>
              <a:ext cx="581038" cy="466349"/>
            </a:xfrm>
            <a:prstGeom prst="star5">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grpSp>
      <p:sp>
        <p:nvSpPr>
          <p:cNvPr id="15" name="Slide Number Placeholder 2">
            <a:extLst>
              <a:ext uri="{FF2B5EF4-FFF2-40B4-BE49-F238E27FC236}">
                <a16:creationId xmlns:a16="http://schemas.microsoft.com/office/drawing/2014/main" id="{114FE03C-98AF-4DD0-AA7D-C9D2F5E0096B}"/>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DF8C2D8-57A8-BB47-87D1-D264CF1DFA46}" type="slidenum">
              <a:rPr lang="en-US" altLang="en-US" sz="1200" smtClean="0">
                <a:solidFill>
                  <a:srgbClr val="FFFFFF"/>
                </a:solidFill>
                <a:latin typeface="Roboto Light" panose="02000000000000000000" pitchFamily="2" charset="0"/>
              </a:rPr>
              <a:pPr algn="ctr">
                <a:spcBef>
                  <a:spcPct val="0"/>
                </a:spcBef>
                <a:buFontTx/>
                <a:buNone/>
              </a:pPr>
              <a:t>24</a:t>
            </a:fld>
            <a:endParaRPr lang="en-US" altLang="en-US" sz="1200" dirty="0">
              <a:solidFill>
                <a:srgbClr val="FFFFFF"/>
              </a:solidFill>
              <a:latin typeface="Roboto Light" panose="02000000000000000000" pitchFamily="2" charset="0"/>
            </a:endParaRPr>
          </a:p>
        </p:txBody>
      </p:sp>
      <p:pic>
        <p:nvPicPr>
          <p:cNvPr id="16" name="Picture 19" descr="premera-white.png">
            <a:extLst>
              <a:ext uri="{FF2B5EF4-FFF2-40B4-BE49-F238E27FC236}">
                <a16:creationId xmlns:a16="http://schemas.microsoft.com/office/drawing/2014/main" id="{5D22935D-5648-4436-924A-07A7C96F8E4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1">
            <a:extLst>
              <a:ext uri="{FF2B5EF4-FFF2-40B4-BE49-F238E27FC236}">
                <a16:creationId xmlns:a16="http://schemas.microsoft.com/office/drawing/2014/main" id="{B33446C0-C9F7-4692-8EC3-FE836F9CAE0D}"/>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24" name="Rectangle 23">
            <a:extLst>
              <a:ext uri="{FF2B5EF4-FFF2-40B4-BE49-F238E27FC236}">
                <a16:creationId xmlns:a16="http://schemas.microsoft.com/office/drawing/2014/main" id="{9FED1D11-D1B8-43C0-813D-C851D3A7E107}"/>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5" name="Slide Number Placeholder 2">
            <a:extLst>
              <a:ext uri="{FF2B5EF4-FFF2-40B4-BE49-F238E27FC236}">
                <a16:creationId xmlns:a16="http://schemas.microsoft.com/office/drawing/2014/main" id="{441314ED-3733-49B7-B157-B54CF6243879}"/>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6ACD201-770E-E24D-B413-E69821DBCAE5}" type="slidenum">
              <a:rPr lang="en-US" altLang="en-US" sz="1200">
                <a:solidFill>
                  <a:srgbClr val="FFFFFF"/>
                </a:solidFill>
                <a:latin typeface="Roboto Light" panose="02000000000000000000" pitchFamily="2" charset="0"/>
              </a:rPr>
              <a:pPr algn="ctr" eaLnBrk="1" hangingPunct="1">
                <a:spcBef>
                  <a:spcPct val="0"/>
                </a:spcBef>
                <a:buFontTx/>
                <a:buNone/>
              </a:pPr>
              <a:t>24</a:t>
            </a:fld>
            <a:endParaRPr lang="en-US" altLang="en-US" sz="1200" dirty="0">
              <a:solidFill>
                <a:srgbClr val="FFFFFF"/>
              </a:solidFill>
              <a:latin typeface="Roboto Light" panose="02000000000000000000" pitchFamily="2" charset="0"/>
            </a:endParaRPr>
          </a:p>
        </p:txBody>
      </p:sp>
      <p:sp>
        <p:nvSpPr>
          <p:cNvPr id="26" name="Rectangle 10">
            <a:extLst>
              <a:ext uri="{FF2B5EF4-FFF2-40B4-BE49-F238E27FC236}">
                <a16:creationId xmlns:a16="http://schemas.microsoft.com/office/drawing/2014/main" id="{4B4FBD24-ACD6-47C8-ABA8-1E950275E993}"/>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27" name="Picture 26">
            <a:extLst>
              <a:ext uri="{FF2B5EF4-FFF2-40B4-BE49-F238E27FC236}">
                <a16:creationId xmlns:a16="http://schemas.microsoft.com/office/drawing/2014/main" id="{0BF74F43-4E23-4C60-8AA7-DCCF9CF8A6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Tree>
    <p:extLst>
      <p:ext uri="{BB962C8B-B14F-4D97-AF65-F5344CB8AC3E}">
        <p14:creationId xmlns:p14="http://schemas.microsoft.com/office/powerpoint/2010/main" val="28803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CB6020D-0083-44F1-8C9C-7E85FDD6F4AA}"/>
              </a:ext>
            </a:extLst>
          </p:cNvPr>
          <p:cNvPicPr>
            <a:picLocks noChangeAspect="1"/>
          </p:cNvPicPr>
          <p:nvPr/>
        </p:nvPicPr>
        <p:blipFill>
          <a:blip r:embed="rId3"/>
          <a:stretch>
            <a:fillRect/>
          </a:stretch>
        </p:blipFill>
        <p:spPr>
          <a:xfrm>
            <a:off x="0" y="-5773"/>
            <a:ext cx="3789197" cy="5153457"/>
          </a:xfrm>
          <a:prstGeom prst="rect">
            <a:avLst/>
          </a:prstGeom>
        </p:spPr>
      </p:pic>
      <p:sp>
        <p:nvSpPr>
          <p:cNvPr id="10" name="Rectangle 9">
            <a:extLst>
              <a:ext uri="{FF2B5EF4-FFF2-40B4-BE49-F238E27FC236}">
                <a16:creationId xmlns:a16="http://schemas.microsoft.com/office/drawing/2014/main" id="{A20A3FDE-610F-9945-82AC-9F7F56C3063D}"/>
              </a:ext>
            </a:extLst>
          </p:cNvPr>
          <p:cNvSpPr/>
          <p:nvPr/>
        </p:nvSpPr>
        <p:spPr>
          <a:xfrm flipH="1">
            <a:off x="3789197" y="4184"/>
            <a:ext cx="5357812" cy="5143500"/>
          </a:xfrm>
          <a:prstGeom prst="rect">
            <a:avLst/>
          </a:prstGeom>
          <a:gradFill flip="none" rotWithShape="1">
            <a:gsLst>
              <a:gs pos="0">
                <a:srgbClr val="009BDB"/>
              </a:gs>
              <a:gs pos="90000">
                <a:srgbClr val="3AAFA9"/>
              </a:gs>
            </a:gsLst>
            <a:lin ang="179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1684" name="TextBox 6">
            <a:extLst>
              <a:ext uri="{FF2B5EF4-FFF2-40B4-BE49-F238E27FC236}">
                <a16:creationId xmlns:a16="http://schemas.microsoft.com/office/drawing/2014/main" id="{A5B743C2-29A7-E045-A19B-6DC7B453430F}"/>
              </a:ext>
            </a:extLst>
          </p:cNvPr>
          <p:cNvSpPr txBox="1">
            <a:spLocks noChangeArrowheads="1"/>
          </p:cNvSpPr>
          <p:nvPr/>
        </p:nvSpPr>
        <p:spPr bwMode="auto">
          <a:xfrm>
            <a:off x="4233863" y="2195513"/>
            <a:ext cx="433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chemeClr val="bg1"/>
                </a:solidFill>
                <a:latin typeface="Lora Regular" pitchFamily="2" charset="77"/>
                <a:ea typeface="Lora Regular" pitchFamily="2" charset="77"/>
                <a:cs typeface="Lora Regular" pitchFamily="2" charset="77"/>
              </a:rPr>
              <a:t>Peak Care</a:t>
            </a:r>
          </a:p>
        </p:txBody>
      </p:sp>
      <p:cxnSp>
        <p:nvCxnSpPr>
          <p:cNvPr id="9" name="Straight Connector 8">
            <a:extLst>
              <a:ext uri="{FF2B5EF4-FFF2-40B4-BE49-F238E27FC236}">
                <a16:creationId xmlns:a16="http://schemas.microsoft.com/office/drawing/2014/main" id="{062B77B0-2893-0B4D-AAE3-3327BCF4BDE3}"/>
              </a:ext>
            </a:extLst>
          </p:cNvPr>
          <p:cNvCxnSpPr/>
          <p:nvPr/>
        </p:nvCxnSpPr>
        <p:spPr>
          <a:xfrm>
            <a:off x="4344988" y="2863850"/>
            <a:ext cx="319087"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1686" name="Rectangle 10">
            <a:extLst>
              <a:ext uri="{FF2B5EF4-FFF2-40B4-BE49-F238E27FC236}">
                <a16:creationId xmlns:a16="http://schemas.microsoft.com/office/drawing/2014/main" id="{8C3751B5-B280-F74A-8500-2030E5CC4C8F}"/>
              </a:ext>
            </a:extLst>
          </p:cNvPr>
          <p:cNvSpPr>
            <a:spLocks noChangeArrowheads="1"/>
          </p:cNvSpPr>
          <p:nvPr/>
        </p:nvSpPr>
        <p:spPr bwMode="auto">
          <a:xfrm>
            <a:off x="4275138" y="4843463"/>
            <a:ext cx="19986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2021 Premera. Proprietary and Confidential.</a:t>
            </a:r>
          </a:p>
        </p:txBody>
      </p:sp>
      <p:sp>
        <p:nvSpPr>
          <p:cNvPr id="71688" name="TextBox 7">
            <a:extLst>
              <a:ext uri="{FF2B5EF4-FFF2-40B4-BE49-F238E27FC236}">
                <a16:creationId xmlns:a16="http://schemas.microsoft.com/office/drawing/2014/main" id="{B9418695-A990-E344-825A-DEA611005763}"/>
              </a:ext>
            </a:extLst>
          </p:cNvPr>
          <p:cNvSpPr txBox="1">
            <a:spLocks noChangeArrowheads="1"/>
          </p:cNvSpPr>
          <p:nvPr/>
        </p:nvSpPr>
        <p:spPr bwMode="auto">
          <a:xfrm>
            <a:off x="4213225" y="3275013"/>
            <a:ext cx="470376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40000"/>
              </a:lnSpc>
              <a:spcBef>
                <a:spcPct val="0"/>
              </a:spcBef>
              <a:buFontTx/>
              <a:buNone/>
            </a:pPr>
            <a:r>
              <a:rPr lang="en-US" altLang="en-US" sz="1400"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Control spend while offering a quality health plan</a:t>
            </a:r>
          </a:p>
        </p:txBody>
      </p:sp>
      <p:sp>
        <p:nvSpPr>
          <p:cNvPr id="13" name="Rectangle 12">
            <a:extLst>
              <a:ext uri="{FF2B5EF4-FFF2-40B4-BE49-F238E27FC236}">
                <a16:creationId xmlns:a16="http://schemas.microsoft.com/office/drawing/2014/main" id="{84D61C82-5E9C-F04C-B2C1-B4B66A5DDC01}"/>
              </a:ext>
            </a:extLst>
          </p:cNvPr>
          <p:cNvSpPr/>
          <p:nvPr/>
        </p:nvSpPr>
        <p:spPr>
          <a:xfrm>
            <a:off x="274638" y="271463"/>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1">
            <a:extLst>
              <a:ext uri="{FF2B5EF4-FFF2-40B4-BE49-F238E27FC236}">
                <a16:creationId xmlns:a16="http://schemas.microsoft.com/office/drawing/2014/main" id="{38850847-664B-0D4C-8B2D-24FC90F17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6350" y="4597400"/>
            <a:ext cx="1285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64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8509CA57-14E3-1E4F-AF5B-13C93E060DF7}"/>
              </a:ext>
            </a:extLst>
          </p:cNvPr>
          <p:cNvGraphicFramePr>
            <a:graphicFrameLocks noGrp="1"/>
          </p:cNvGraphicFramePr>
          <p:nvPr>
            <p:extLst>
              <p:ext uri="{D42A27DB-BD31-4B8C-83A1-F6EECF244321}">
                <p14:modId xmlns:p14="http://schemas.microsoft.com/office/powerpoint/2010/main" val="3225150622"/>
              </p:ext>
            </p:extLst>
          </p:nvPr>
        </p:nvGraphicFramePr>
        <p:xfrm>
          <a:off x="457200" y="1036254"/>
          <a:ext cx="4668982" cy="2712720"/>
        </p:xfrm>
        <a:graphic>
          <a:graphicData uri="http://schemas.openxmlformats.org/drawingml/2006/table">
            <a:tbl>
              <a:tblPr firstRow="1" bandRow="1">
                <a:tableStyleId>{5C22544A-7EE6-4342-B048-85BDC9FD1C3A}</a:tableStyleId>
              </a:tblPr>
              <a:tblGrid>
                <a:gridCol w="4668982">
                  <a:extLst>
                    <a:ext uri="{9D8B030D-6E8A-4147-A177-3AD203B41FA5}">
                      <a16:colId xmlns:a16="http://schemas.microsoft.com/office/drawing/2014/main" val="20003"/>
                    </a:ext>
                  </a:extLst>
                </a:gridCol>
              </a:tblGrid>
              <a:tr h="411480">
                <a:tc>
                  <a:txBody>
                    <a:bodyPr/>
                    <a:lstStyle/>
                    <a:p>
                      <a:pPr algn="l">
                        <a:lnSpc>
                          <a:spcPct val="100000"/>
                        </a:lnSpc>
                      </a:pPr>
                      <a:r>
                        <a:rPr lang="en-US" sz="1500" b="0" i="0" kern="1200" dirty="0">
                          <a:solidFill>
                            <a:schemeClr val="tx1"/>
                          </a:solidFill>
                          <a:latin typeface="Lora" pitchFamily="2" charset="77"/>
                          <a:ea typeface="+mn-ea"/>
                          <a:cs typeface="Georgia"/>
                        </a:rPr>
                        <a:t>Integration drives value</a:t>
                      </a:r>
                    </a:p>
                    <a:p>
                      <a:pPr algn="l">
                        <a:lnSpc>
                          <a:spcPct val="100000"/>
                        </a:lnSpc>
                      </a:pPr>
                      <a:endParaRPr lang="en-US" sz="900" b="0" i="0" kern="1200" dirty="0">
                        <a:solidFill>
                          <a:schemeClr val="tx1"/>
                        </a:solidFill>
                        <a:latin typeface="Lora" pitchFamily="2" charset="77"/>
                        <a:ea typeface="+mn-ea"/>
                        <a:cs typeface="Georgia"/>
                      </a:endParaRPr>
                    </a:p>
                    <a:p>
                      <a:pPr algn="l">
                        <a:lnSpc>
                          <a:spcPct val="100000"/>
                        </a:lnSpc>
                      </a:pPr>
                      <a:r>
                        <a:rPr kumimoji="0" lang="en-US" sz="1000" b="0" i="0" u="none" strike="noStrike" kern="1200" cap="none" spc="0" normalizeH="0" baseline="0" noProof="0" dirty="0">
                          <a:ln>
                            <a:noFill/>
                          </a:ln>
                          <a:solidFill>
                            <a:srgbClr val="63666A">
                              <a:lumMod val="50000"/>
                            </a:srgbClr>
                          </a:solidFill>
                          <a:effectLst/>
                          <a:uLnTx/>
                          <a:uFillTx/>
                          <a:latin typeface="Roboto Light" panose="02000000000000000000" pitchFamily="2" charset="0"/>
                          <a:ea typeface="Roboto Light" panose="02000000000000000000" pitchFamily="2" charset="0"/>
                          <a:cs typeface="Roboto Light" panose="02000000000000000000" pitchFamily="2" charset="0"/>
                        </a:rPr>
                        <a:t>An innovative partnership between health plan and provider that brings a cost effective, quality health plan solution to local employers</a:t>
                      </a:r>
                    </a:p>
                    <a:p>
                      <a:pPr algn="l">
                        <a:lnSpc>
                          <a:spcPct val="100000"/>
                        </a:lnSpc>
                      </a:pPr>
                      <a:endParaRPr kumimoji="0" lang="en-US" sz="1000" b="0" i="0" u="none" strike="noStrike" kern="1200" cap="none" spc="0" normalizeH="0" baseline="0" dirty="0">
                        <a:ln>
                          <a:noFill/>
                        </a:ln>
                        <a:solidFill>
                          <a:srgbClr val="63666A">
                            <a:lumMod val="50000"/>
                          </a:srgbClr>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txBody>
                  <a:tcPr marT="0" marB="0" anchor="ctr">
                    <a:lnL w="6350" cap="flat" cmpd="sng" algn="ctr">
                      <a:solidFill>
                        <a:schemeClr val="tx1"/>
                      </a:solidFill>
                      <a:prstDash val="dot"/>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0"/>
                  </a:ext>
                </a:extLst>
              </a:tr>
              <a:tr h="1371600">
                <a:tc>
                  <a:txBody>
                    <a:bodyPr/>
                    <a:lstStyle/>
                    <a:p>
                      <a:pPr marL="171450" marR="0" indent="-171450" algn="l" defTabSz="914400" rtl="0" eaLnBrk="1" latinLnBrk="0" hangingPunct="1">
                        <a:lnSpc>
                          <a:spcPct val="100000"/>
                        </a:lnSpc>
                        <a:spcBef>
                          <a:spcPts val="0"/>
                        </a:spcBef>
                        <a:spcAft>
                          <a:spcPts val="600"/>
                        </a:spcAft>
                        <a:buFont typeface="Arial" panose="020B0604020202020204" pitchFamily="34" charset="0"/>
                        <a:buChar char="•"/>
                      </a:pPr>
                      <a:r>
                        <a:rPr lang="en-US" sz="1000" b="0"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Available in </a:t>
                      </a:r>
                      <a:r>
                        <a:rPr lang="en-US" sz="1000" b="1"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Pierce, Thurston, and Spokane</a:t>
                      </a:r>
                      <a:r>
                        <a:rPr lang="en-US" sz="1000" b="0"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 counties</a:t>
                      </a:r>
                    </a:p>
                    <a:p>
                      <a:pPr marL="171450" marR="0" indent="-171450" algn="l" defTabSz="914400" rtl="0" eaLnBrk="1" latinLnBrk="0" hangingPunct="1">
                        <a:lnSpc>
                          <a:spcPct val="100000"/>
                        </a:lnSpc>
                        <a:spcBef>
                          <a:spcPts val="0"/>
                        </a:spcBef>
                        <a:spcAft>
                          <a:spcPts val="600"/>
                        </a:spcAft>
                        <a:buFont typeface="Arial" panose="020B0604020202020204" pitchFamily="34" charset="0"/>
                        <a:buChar char="•"/>
                      </a:pPr>
                      <a:r>
                        <a:rPr lang="en-US" sz="1000" b="0"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Over </a:t>
                      </a:r>
                      <a:r>
                        <a:rPr lang="en-US" sz="1000" b="1"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4,200 providers</a:t>
                      </a:r>
                      <a:r>
                        <a:rPr lang="en-US" sz="1000" b="0"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 + robust virtual care options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0"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Leverages </a:t>
                      </a:r>
                      <a:r>
                        <a:rPr lang="en-US" sz="1000" b="1"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MultiCare’s clinically integrated network</a:t>
                      </a:r>
                    </a:p>
                    <a:p>
                      <a:pPr marL="171450" marR="0" indent="-171450" algn="l" defTabSz="914400" rtl="0" eaLnBrk="1" latinLnBrk="0" hangingPunct="1">
                        <a:lnSpc>
                          <a:spcPct val="100000"/>
                        </a:lnSpc>
                        <a:spcBef>
                          <a:spcPts val="0"/>
                        </a:spcBef>
                        <a:spcAft>
                          <a:spcPts val="600"/>
                        </a:spcAft>
                        <a:buFont typeface="Arial" panose="020B0604020202020204" pitchFamily="34" charset="0"/>
                        <a:buChar char="•"/>
                      </a:pPr>
                      <a:r>
                        <a:rPr lang="en-US" sz="1000" b="1"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Dual-option strategy </a:t>
                      </a:r>
                      <a:r>
                        <a:rPr lang="en-US" sz="1000" b="0"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that gives employees choice to pick the best plan for their needs</a:t>
                      </a:r>
                    </a:p>
                    <a:p>
                      <a:pPr marL="171450" marR="0" indent="-171450" algn="l" defTabSz="914400" rtl="0" eaLnBrk="1" latinLnBrk="0" hangingPunct="1">
                        <a:lnSpc>
                          <a:spcPct val="100000"/>
                        </a:lnSpc>
                        <a:spcBef>
                          <a:spcPts val="0"/>
                        </a:spcBef>
                        <a:spcAft>
                          <a:spcPts val="600"/>
                        </a:spcAft>
                        <a:buFont typeface="Arial" panose="020B0604020202020204" pitchFamily="34" charset="0"/>
                        <a:buChar char="•"/>
                      </a:pPr>
                      <a:r>
                        <a:rPr lang="en-US" sz="1000" b="0"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Peak Care members can access care while traveling out of state or worldwide with the </a:t>
                      </a:r>
                      <a:r>
                        <a:rPr lang="en-US" sz="1000" b="1"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BlueCard</a:t>
                      </a:r>
                      <a:r>
                        <a:rPr lang="en-US" sz="1000" b="1" i="0" kern="1200" baseline="300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a:t>
                      </a:r>
                      <a:r>
                        <a:rPr lang="en-US" sz="1000" b="1"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 Program</a:t>
                      </a:r>
                      <a:r>
                        <a:rPr lang="en-US" sz="1000" b="0"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 </a:t>
                      </a:r>
                    </a:p>
                    <a:p>
                      <a:pPr marL="171450" marR="0" indent="-171450" algn="l" defTabSz="914400" rtl="0" eaLnBrk="1" latinLnBrk="0" hangingPunct="1">
                        <a:lnSpc>
                          <a:spcPct val="100000"/>
                        </a:lnSpc>
                        <a:spcBef>
                          <a:spcPts val="0"/>
                        </a:spcBef>
                        <a:spcAft>
                          <a:spcPts val="600"/>
                        </a:spcAft>
                        <a:buFont typeface="Arial" panose="020B0604020202020204" pitchFamily="34" charset="0"/>
                        <a:buChar char="•"/>
                      </a:pPr>
                      <a:r>
                        <a:rPr lang="en-US" sz="1000" b="0" i="0" kern="1200" dirty="0">
                          <a:solidFill>
                            <a:schemeClr val="bg2">
                              <a:lumMod val="25000"/>
                            </a:schemeClr>
                          </a:solidFill>
                          <a:latin typeface="Roboto Medium" panose="02000000000000000000" pitchFamily="2" charset="0"/>
                          <a:ea typeface="Roboto Medium" panose="02000000000000000000" pitchFamily="2" charset="0"/>
                          <a:cs typeface="Roboto Medium" panose="02000000000000000000" pitchFamily="2" charset="0"/>
                        </a:rPr>
                        <a:t>New for 2022: </a:t>
                      </a:r>
                      <a:r>
                        <a:rPr lang="en-US" sz="1000" b="0" i="0" kern="1200" dirty="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rPr>
                        <a:t>Peak NOW brings new plan options that give members cost-share free access to virtual care and PCPs</a:t>
                      </a:r>
                    </a:p>
                  </a:txBody>
                  <a:tcPr marR="0" marT="91440">
                    <a:lnL w="6350" cap="flat" cmpd="sng" algn="ctr">
                      <a:solidFill>
                        <a:schemeClr val="tx1"/>
                      </a:solidFill>
                      <a:prstDash val="dot"/>
                      <a:round/>
                      <a:headEnd type="none" w="med" len="med"/>
                      <a:tailEnd type="none" w="med" len="med"/>
                    </a:lnL>
                    <a:lnR w="952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6350" cap="flat" cmpd="sng" algn="ctr">
                      <a:noFill/>
                      <a:prstDash val="dot"/>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8" name="TextBox 37">
            <a:extLst>
              <a:ext uri="{FF2B5EF4-FFF2-40B4-BE49-F238E27FC236}">
                <a16:creationId xmlns:a16="http://schemas.microsoft.com/office/drawing/2014/main" id="{85E1463A-913C-3046-B3A7-566AEC4A6476}"/>
              </a:ext>
            </a:extLst>
          </p:cNvPr>
          <p:cNvSpPr txBox="1"/>
          <p:nvPr/>
        </p:nvSpPr>
        <p:spPr>
          <a:xfrm>
            <a:off x="1485901" y="-4767943"/>
            <a:ext cx="6515099" cy="697198"/>
          </a:xfrm>
          <a:prstGeom prst="rect">
            <a:avLst/>
          </a:prstGeom>
          <a:noFill/>
        </p:spPr>
        <p:txBody>
          <a:bodyPr wrap="square" lIns="0" tIns="0" rIns="0" bIns="0" rtlCol="0" anchor="b" anchorCtr="0">
            <a:noAutofit/>
          </a:bodyPr>
          <a:lstStyle/>
          <a:p>
            <a:pPr>
              <a:lnSpc>
                <a:spcPct val="90000"/>
              </a:lnSpc>
              <a:spcAft>
                <a:spcPts val="441"/>
              </a:spcAft>
            </a:pPr>
            <a:r>
              <a:rPr lang="en-US" sz="2100" dirty="0">
                <a:solidFill>
                  <a:schemeClr val="tx1">
                    <a:lumMod val="50000"/>
                  </a:schemeClr>
                </a:solidFill>
                <a:latin typeface="+mj-lt"/>
                <a:ea typeface="Roboto" panose="02000000000000000000" pitchFamily="2" charset="0"/>
              </a:rPr>
              <a:t>Premera-Designated Centers of Excellence</a:t>
            </a:r>
          </a:p>
        </p:txBody>
      </p:sp>
      <p:sp>
        <p:nvSpPr>
          <p:cNvPr id="17" name="TextBox 16">
            <a:extLst>
              <a:ext uri="{FF2B5EF4-FFF2-40B4-BE49-F238E27FC236}">
                <a16:creationId xmlns:a16="http://schemas.microsoft.com/office/drawing/2014/main" id="{C011B04F-7C8B-3746-AC69-43FCA0A04CF2}"/>
              </a:ext>
            </a:extLst>
          </p:cNvPr>
          <p:cNvSpPr txBox="1"/>
          <p:nvPr/>
        </p:nvSpPr>
        <p:spPr>
          <a:xfrm>
            <a:off x="0" y="0"/>
            <a:ext cx="9143999" cy="619200"/>
          </a:xfrm>
          <a:prstGeom prst="rect">
            <a:avLst/>
          </a:prstGeom>
          <a:noFill/>
        </p:spPr>
        <p:txBody>
          <a:bodyPr wrap="square" lIns="457200" tIns="0" rIns="0" bIns="0" rtlCol="0" anchor="b" anchorCtr="0">
            <a:noAutofit/>
          </a:bodyPr>
          <a:lstStyle/>
          <a:p>
            <a:pPr>
              <a:lnSpc>
                <a:spcPct val="90000"/>
              </a:lnSpc>
              <a:spcAft>
                <a:spcPts val="441"/>
              </a:spcAft>
            </a:pPr>
            <a:r>
              <a:rPr lang="en-US" sz="2600" dirty="0">
                <a:solidFill>
                  <a:schemeClr val="tx1">
                    <a:lumMod val="50000"/>
                  </a:schemeClr>
                </a:solidFill>
                <a:latin typeface="Lora"/>
                <a:ea typeface="Roboto" panose="02000000000000000000" pitchFamily="2" charset="0"/>
              </a:rPr>
              <a:t>Peak Care</a:t>
            </a:r>
          </a:p>
        </p:txBody>
      </p:sp>
      <p:pic>
        <p:nvPicPr>
          <p:cNvPr id="5" name="Graphic 4">
            <a:extLst>
              <a:ext uri="{FF2B5EF4-FFF2-40B4-BE49-F238E27FC236}">
                <a16:creationId xmlns:a16="http://schemas.microsoft.com/office/drawing/2014/main" id="{DCED22EB-A190-4641-A591-B2BAB60EDD0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8995" y="337523"/>
            <a:ext cx="1326575" cy="206739"/>
          </a:xfrm>
          <a:prstGeom prst="rect">
            <a:avLst/>
          </a:prstGeom>
        </p:spPr>
      </p:pic>
      <p:sp>
        <p:nvSpPr>
          <p:cNvPr id="32" name="Rectangle 31">
            <a:extLst>
              <a:ext uri="{FF2B5EF4-FFF2-40B4-BE49-F238E27FC236}">
                <a16:creationId xmlns:a16="http://schemas.microsoft.com/office/drawing/2014/main" id="{270E83D3-B50C-CB43-9542-20556775A8EA}"/>
              </a:ext>
            </a:extLst>
          </p:cNvPr>
          <p:cNvSpPr/>
          <p:nvPr/>
        </p:nvSpPr>
        <p:spPr bwMode="auto">
          <a:xfrm>
            <a:off x="6677764" y="121919"/>
            <a:ext cx="2009036" cy="637947"/>
          </a:xfrm>
          <a:prstGeom prst="rect">
            <a:avLst/>
          </a:prstGeom>
          <a:noFill/>
          <a:ln w="12700">
            <a:solidFill>
              <a:schemeClr val="bg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195072" numCol="1" spcCol="0" rtlCol="0" fromWordArt="0" anchor="t" anchorCtr="0" forceAA="0" compatLnSpc="1">
            <a:prstTxWarp prst="textNoShape">
              <a:avLst/>
            </a:prstTxWarp>
            <a:noAutofit/>
          </a:bodyPr>
          <a:lstStyle/>
          <a:p>
            <a:pPr algn="ctr"/>
            <a:endParaRPr lang="en-US" sz="1200" dirty="0">
              <a:solidFill>
                <a:schemeClr val="accent2"/>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6" name="TextBox 45">
            <a:extLst>
              <a:ext uri="{FF2B5EF4-FFF2-40B4-BE49-F238E27FC236}">
                <a16:creationId xmlns:a16="http://schemas.microsoft.com/office/drawing/2014/main" id="{DF0AA114-F74C-484B-B9EC-EFD8A8051AB8}"/>
              </a:ext>
            </a:extLst>
          </p:cNvPr>
          <p:cNvSpPr txBox="1"/>
          <p:nvPr/>
        </p:nvSpPr>
        <p:spPr>
          <a:xfrm>
            <a:off x="457200" y="4061581"/>
            <a:ext cx="4738254" cy="455001"/>
          </a:xfrm>
          <a:prstGeom prst="rect">
            <a:avLst/>
          </a:prstGeom>
          <a:solidFill>
            <a:schemeClr val="bg1">
              <a:lumMod val="95000"/>
            </a:schemeClr>
          </a:solidFill>
        </p:spPr>
        <p:txBody>
          <a:bodyPr wrap="square" lIns="0" tIns="0" rIns="0" bIns="0" rtlCol="0" anchor="ctr" anchorCtr="0">
            <a:noAutofit/>
          </a:bodyPr>
          <a:lstStyle/>
          <a:p>
            <a:pPr algn="ct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Up to </a:t>
            </a:r>
            <a:r>
              <a:rPr lang="en-US" dirty="0">
                <a:solidFill>
                  <a:schemeClr val="accent2"/>
                </a:solidFill>
                <a:latin typeface="Lora" pitchFamily="2" charset="77"/>
                <a:ea typeface="Roboto Light" panose="02000000000000000000" pitchFamily="2" charset="0"/>
                <a:cs typeface="Roboto Light" panose="02000000000000000000" pitchFamily="2" charset="0"/>
              </a:rPr>
              <a:t>15%</a:t>
            </a:r>
            <a:r>
              <a:rPr lang="en-US" sz="1100" dirty="0">
                <a:solidFill>
                  <a:schemeClr val="accent1"/>
                </a:solidFill>
                <a:latin typeface="Lora" pitchFamily="2" charset="77"/>
                <a:ea typeface="Roboto Light" panose="02000000000000000000" pitchFamily="2" charset="0"/>
                <a:cs typeface="Roboto Light" panose="02000000000000000000" pitchFamily="2" charset="0"/>
              </a:rPr>
              <a:t> </a:t>
            </a: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premium savings compared to traditional PPO plan</a:t>
            </a:r>
            <a:endParaRPr lang="en-US" sz="11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8" name="Picture 27">
            <a:extLst>
              <a:ext uri="{FF2B5EF4-FFF2-40B4-BE49-F238E27FC236}">
                <a16:creationId xmlns:a16="http://schemas.microsoft.com/office/drawing/2014/main" id="{55594E15-097B-48FB-9E32-EA6DA42D80C2}"/>
              </a:ext>
            </a:extLst>
          </p:cNvPr>
          <p:cNvPicPr>
            <a:picLocks noChangeAspect="1"/>
          </p:cNvPicPr>
          <p:nvPr/>
        </p:nvPicPr>
        <p:blipFill>
          <a:blip r:embed="rId6"/>
          <a:stretch>
            <a:fillRect/>
          </a:stretch>
        </p:blipFill>
        <p:spPr>
          <a:xfrm>
            <a:off x="5481353" y="1098599"/>
            <a:ext cx="3205447" cy="2748236"/>
          </a:xfrm>
          <a:prstGeom prst="rect">
            <a:avLst/>
          </a:prstGeom>
        </p:spPr>
      </p:pic>
    </p:spTree>
    <p:custDataLst>
      <p:tags r:id="rId1"/>
    </p:custDataLst>
    <p:extLst>
      <p:ext uri="{BB962C8B-B14F-4D97-AF65-F5344CB8AC3E}">
        <p14:creationId xmlns:p14="http://schemas.microsoft.com/office/powerpoint/2010/main" val="12690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85E1463A-913C-3046-B3A7-566AEC4A6476}"/>
              </a:ext>
            </a:extLst>
          </p:cNvPr>
          <p:cNvSpPr txBox="1"/>
          <p:nvPr/>
        </p:nvSpPr>
        <p:spPr>
          <a:xfrm>
            <a:off x="1485901" y="-4767943"/>
            <a:ext cx="6515099" cy="697198"/>
          </a:xfrm>
          <a:prstGeom prst="rect">
            <a:avLst/>
          </a:prstGeom>
          <a:noFill/>
        </p:spPr>
        <p:txBody>
          <a:bodyPr wrap="square" lIns="0" tIns="0" rIns="0" bIns="0" rtlCol="0" anchor="b" anchorCtr="0">
            <a:noAutofit/>
          </a:bodyPr>
          <a:lstStyle/>
          <a:p>
            <a:pPr>
              <a:lnSpc>
                <a:spcPct val="90000"/>
              </a:lnSpc>
              <a:spcAft>
                <a:spcPts val="441"/>
              </a:spcAft>
            </a:pPr>
            <a:r>
              <a:rPr lang="en-US" sz="2100" dirty="0">
                <a:solidFill>
                  <a:schemeClr val="tx1">
                    <a:lumMod val="50000"/>
                  </a:schemeClr>
                </a:solidFill>
                <a:latin typeface="+mj-lt"/>
                <a:ea typeface="Roboto" panose="02000000000000000000" pitchFamily="2" charset="0"/>
              </a:rPr>
              <a:t>Premera-Designated Centers of Excellence</a:t>
            </a:r>
          </a:p>
        </p:txBody>
      </p:sp>
      <p:sp>
        <p:nvSpPr>
          <p:cNvPr id="17" name="TextBox 16">
            <a:extLst>
              <a:ext uri="{FF2B5EF4-FFF2-40B4-BE49-F238E27FC236}">
                <a16:creationId xmlns:a16="http://schemas.microsoft.com/office/drawing/2014/main" id="{C011B04F-7C8B-3746-AC69-43FCA0A04CF2}"/>
              </a:ext>
            </a:extLst>
          </p:cNvPr>
          <p:cNvSpPr txBox="1"/>
          <p:nvPr/>
        </p:nvSpPr>
        <p:spPr>
          <a:xfrm>
            <a:off x="0" y="0"/>
            <a:ext cx="9143999" cy="619200"/>
          </a:xfrm>
          <a:prstGeom prst="rect">
            <a:avLst/>
          </a:prstGeom>
          <a:noFill/>
        </p:spPr>
        <p:txBody>
          <a:bodyPr wrap="square" lIns="457200" tIns="0" rIns="0" bIns="0" rtlCol="0" anchor="b" anchorCtr="0">
            <a:noAutofit/>
          </a:bodyPr>
          <a:lstStyle/>
          <a:p>
            <a:pPr>
              <a:lnSpc>
                <a:spcPct val="90000"/>
              </a:lnSpc>
              <a:spcAft>
                <a:spcPts val="441"/>
              </a:spcAft>
            </a:pPr>
            <a:r>
              <a:rPr lang="en-US" sz="2600" dirty="0">
                <a:solidFill>
                  <a:schemeClr val="tx1">
                    <a:lumMod val="50000"/>
                  </a:schemeClr>
                </a:solidFill>
                <a:latin typeface="Lora"/>
                <a:ea typeface="Roboto" panose="02000000000000000000" pitchFamily="2" charset="0"/>
              </a:rPr>
              <a:t>Peak Care</a:t>
            </a:r>
          </a:p>
        </p:txBody>
      </p:sp>
      <p:pic>
        <p:nvPicPr>
          <p:cNvPr id="5" name="Graphic 4">
            <a:extLst>
              <a:ext uri="{FF2B5EF4-FFF2-40B4-BE49-F238E27FC236}">
                <a16:creationId xmlns:a16="http://schemas.microsoft.com/office/drawing/2014/main" id="{DCED22EB-A190-4641-A591-B2BAB60EDD0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18995" y="337523"/>
            <a:ext cx="1326575" cy="206739"/>
          </a:xfrm>
          <a:prstGeom prst="rect">
            <a:avLst/>
          </a:prstGeom>
        </p:spPr>
      </p:pic>
      <p:sp>
        <p:nvSpPr>
          <p:cNvPr id="32" name="Rectangle 31">
            <a:extLst>
              <a:ext uri="{FF2B5EF4-FFF2-40B4-BE49-F238E27FC236}">
                <a16:creationId xmlns:a16="http://schemas.microsoft.com/office/drawing/2014/main" id="{270E83D3-B50C-CB43-9542-20556775A8EA}"/>
              </a:ext>
            </a:extLst>
          </p:cNvPr>
          <p:cNvSpPr/>
          <p:nvPr/>
        </p:nvSpPr>
        <p:spPr bwMode="auto">
          <a:xfrm>
            <a:off x="6677764" y="121919"/>
            <a:ext cx="2009036" cy="637947"/>
          </a:xfrm>
          <a:prstGeom prst="rect">
            <a:avLst/>
          </a:prstGeom>
          <a:noFill/>
          <a:ln w="12700">
            <a:solidFill>
              <a:schemeClr val="bg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195072" numCol="1" spcCol="0" rtlCol="0" fromWordArt="0" anchor="t" anchorCtr="0" forceAA="0" compatLnSpc="1">
            <a:prstTxWarp prst="textNoShape">
              <a:avLst/>
            </a:prstTxWarp>
            <a:noAutofit/>
          </a:bodyPr>
          <a:lstStyle/>
          <a:p>
            <a:pPr algn="ctr"/>
            <a:endParaRPr lang="en-US" sz="1200" dirty="0">
              <a:solidFill>
                <a:schemeClr val="accent2"/>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7" name="Rectangle 36">
            <a:extLst>
              <a:ext uri="{FF2B5EF4-FFF2-40B4-BE49-F238E27FC236}">
                <a16:creationId xmlns:a16="http://schemas.microsoft.com/office/drawing/2014/main" id="{1815F58E-9700-420B-ADB9-3FC11358C168}"/>
              </a:ext>
            </a:extLst>
          </p:cNvPr>
          <p:cNvSpPr/>
          <p:nvPr/>
        </p:nvSpPr>
        <p:spPr>
          <a:xfrm>
            <a:off x="526473" y="1503044"/>
            <a:ext cx="3747654" cy="2423444"/>
          </a:xfrm>
          <a:prstGeom prst="rect">
            <a:avLst/>
          </a:prstGeom>
          <a:noFill/>
          <a:ln w="19050" cap="flat" cmpd="sng" algn="ctr">
            <a:solidFill>
              <a:schemeClr val="accent2"/>
            </a:solidFill>
            <a:prstDash val="solid"/>
          </a:ln>
          <a:effectLst/>
        </p:spPr>
        <p:txBody>
          <a:bodyPr lIns="137160" tIns="274320" rIns="137160" bIns="0" anchor="t" anchorCtr="0"/>
          <a:lstStyle/>
          <a:p>
            <a:pPr marL="171450" indent="-171450" algn="l">
              <a:buFont typeface="Arial" panose="020B0604020202020204" pitchFamily="34" charset="0"/>
              <a:buChar char="•"/>
            </a:pPr>
            <a:r>
              <a:rPr lang="en-US" sz="1100" b="1"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Predictable yearly costs</a:t>
            </a:r>
            <a:r>
              <a:rPr lang="en-US" sz="110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 priced for challenging economic times, it’s a plan option that will work to provide year-over-year budget stability.</a:t>
            </a:r>
          </a:p>
          <a:p>
            <a:pPr algn="l"/>
            <a:endParaRPr lang="en-US" sz="110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a:p>
            <a:pPr marL="171450" indent="-171450" algn="l">
              <a:buFont typeface="Arial" panose="020B0604020202020204" pitchFamily="34" charset="0"/>
              <a:buChar char="•"/>
            </a:pPr>
            <a:r>
              <a:rPr lang="en-US" sz="1100" b="1"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Employee choice:</a:t>
            </a:r>
            <a:r>
              <a:rPr lang="en-US" sz="110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 implementing a dual-option benefits strategy that includes a Peak Care plan gives a workforce the power to choose the best plan for their needs.</a:t>
            </a:r>
          </a:p>
          <a:p>
            <a:pPr algn="l"/>
            <a:endParaRPr lang="en-US" sz="110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a:p>
            <a:pPr marL="171450" indent="-171450" algn="l">
              <a:buFont typeface="Arial" panose="020B0604020202020204" pitchFamily="34" charset="0"/>
              <a:buChar char="•"/>
            </a:pPr>
            <a:r>
              <a:rPr lang="en-US" sz="1100" b="1"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Happy, healthy employees</a:t>
            </a:r>
            <a:r>
              <a:rPr lang="en-US" sz="110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 offering a robust and cost-effective health plan supports employee job satisfaction and helps keeps them healthy.</a:t>
            </a:r>
          </a:p>
        </p:txBody>
      </p:sp>
      <p:sp>
        <p:nvSpPr>
          <p:cNvPr id="39" name="Rectangle 38">
            <a:extLst>
              <a:ext uri="{FF2B5EF4-FFF2-40B4-BE49-F238E27FC236}">
                <a16:creationId xmlns:a16="http://schemas.microsoft.com/office/drawing/2014/main" id="{1AF8759C-35EB-4686-8627-4FFEB460C00B}"/>
              </a:ext>
            </a:extLst>
          </p:cNvPr>
          <p:cNvSpPr/>
          <p:nvPr/>
        </p:nvSpPr>
        <p:spPr>
          <a:xfrm>
            <a:off x="526473" y="970387"/>
            <a:ext cx="3747654" cy="502287"/>
          </a:xfrm>
          <a:prstGeom prst="rect">
            <a:avLst/>
          </a:prstGeom>
          <a:gradFill>
            <a:gsLst>
              <a:gs pos="0">
                <a:srgbClr val="00A7B5"/>
              </a:gs>
              <a:gs pos="99000">
                <a:srgbClr val="0085CA"/>
              </a:gs>
            </a:gsLst>
            <a:lin ang="5400000" scaled="1"/>
          </a:gradFill>
          <a:ln w="9525" cap="flat" cmpd="sng" algn="ctr">
            <a:solidFill>
              <a:schemeClr val="accent1"/>
            </a:solidFill>
            <a:prstDash val="solid"/>
          </a:ln>
          <a:effectLst/>
        </p:spPr>
        <p:txBody>
          <a:bodyPr lIns="0" tIns="0" rIns="0" bIns="0" rtlCol="0" anchor="ctr"/>
          <a:lstStyle/>
          <a:p>
            <a:pPr lvl="0" algn="ctr"/>
            <a:r>
              <a:rPr lang="en-US" sz="14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How Peak Care benefits businesses</a:t>
            </a:r>
          </a:p>
        </p:txBody>
      </p:sp>
      <p:sp>
        <p:nvSpPr>
          <p:cNvPr id="43" name="Rectangle 42">
            <a:extLst>
              <a:ext uri="{FF2B5EF4-FFF2-40B4-BE49-F238E27FC236}">
                <a16:creationId xmlns:a16="http://schemas.microsoft.com/office/drawing/2014/main" id="{F36C9F5D-773D-4FB1-848F-1AA91B4F74DA}"/>
              </a:ext>
            </a:extLst>
          </p:cNvPr>
          <p:cNvSpPr/>
          <p:nvPr/>
        </p:nvSpPr>
        <p:spPr>
          <a:xfrm>
            <a:off x="4315690" y="1503044"/>
            <a:ext cx="3747654" cy="2423444"/>
          </a:xfrm>
          <a:prstGeom prst="rect">
            <a:avLst/>
          </a:prstGeom>
          <a:noFill/>
          <a:ln w="19050" cap="flat" cmpd="sng" algn="ctr">
            <a:solidFill>
              <a:schemeClr val="accent2"/>
            </a:solidFill>
            <a:prstDash val="solid"/>
          </a:ln>
          <a:effectLst/>
        </p:spPr>
        <p:txBody>
          <a:bodyPr lIns="137160" tIns="274320" rIns="137160" bIns="0" anchor="t" anchorCtr="0"/>
          <a:lstStyle/>
          <a:p>
            <a:pPr marL="171450" indent="-171450">
              <a:spcAft>
                <a:spcPts val="300"/>
              </a:spcAft>
              <a:buFont typeface="Arial" panose="020B0604020202020204" pitchFamily="34" charset="0"/>
              <a:buChar char="•"/>
            </a:pPr>
            <a:r>
              <a:rPr lang="en-US" sz="1050" b="1"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Comprehensive network: </a:t>
            </a:r>
            <a:r>
              <a:rPr lang="en-US" sz="105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over 4,200 providers </a:t>
            </a:r>
          </a:p>
          <a:p>
            <a:pPr marL="171450" indent="-171450">
              <a:spcAft>
                <a:spcPts val="300"/>
              </a:spcAft>
              <a:buFont typeface="Arial" panose="020B0604020202020204" pitchFamily="34" charset="0"/>
              <a:buChar char="•"/>
            </a:pPr>
            <a:r>
              <a:rPr lang="en-US" sz="1050" b="1"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Virtual care access points</a:t>
            </a:r>
            <a:r>
              <a:rPr lang="en-US" sz="105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 primary and urgent care, mental health care, substance use disorder, chemical dependency, and maternity care.</a:t>
            </a:r>
          </a:p>
          <a:p>
            <a:pPr marL="171450" indent="-171450">
              <a:spcAft>
                <a:spcPts val="300"/>
              </a:spcAft>
              <a:buFont typeface="Arial" panose="020B0604020202020204" pitchFamily="34" charset="0"/>
              <a:buChar char="•"/>
            </a:pPr>
            <a:r>
              <a:rPr lang="en-US" sz="1050" b="1"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Health support</a:t>
            </a:r>
            <a:r>
              <a:rPr lang="en-US" sz="105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 state-of-the-art digital tools and clinical programs to meet unique employee health needs</a:t>
            </a:r>
          </a:p>
          <a:p>
            <a:pPr marL="171450" indent="-171450">
              <a:spcAft>
                <a:spcPts val="300"/>
              </a:spcAft>
              <a:buFont typeface="Arial" panose="020B0604020202020204" pitchFamily="34" charset="0"/>
              <a:buChar char="•"/>
            </a:pPr>
            <a:r>
              <a:rPr lang="en-US" sz="1050" b="1"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Plan perks: </a:t>
            </a:r>
            <a:r>
              <a:rPr lang="en-US" sz="105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VIP customer service line, free rides to and from care, medical care team that comes to employee’s home, and complimentary employee valet parking at MultiCare clinics.</a:t>
            </a:r>
          </a:p>
          <a:p>
            <a:pPr marL="171450" indent="-171450">
              <a:spcAft>
                <a:spcPts val="300"/>
              </a:spcAft>
              <a:buFont typeface="Arial" panose="020B0604020202020204" pitchFamily="34" charset="0"/>
              <a:buChar char="•"/>
            </a:pPr>
            <a:r>
              <a:rPr lang="en-US" sz="1050" b="1"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Nationwide coverage</a:t>
            </a:r>
            <a:r>
              <a:rPr lang="en-US" sz="105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rPr>
              <a:t>: access to care out of state with the BlueCard® Program.</a:t>
            </a:r>
          </a:p>
          <a:p>
            <a:pPr marL="171450" indent="-171450">
              <a:spcAft>
                <a:spcPts val="300"/>
              </a:spcAft>
              <a:buFont typeface="Arial" panose="020B0604020202020204" pitchFamily="34" charset="0"/>
              <a:buChar char="•"/>
            </a:pPr>
            <a:endParaRPr lang="en-US" sz="1050" dirty="0">
              <a:solidFill>
                <a:schemeClr val="tx1">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4" name="Rectangle 43">
            <a:extLst>
              <a:ext uri="{FF2B5EF4-FFF2-40B4-BE49-F238E27FC236}">
                <a16:creationId xmlns:a16="http://schemas.microsoft.com/office/drawing/2014/main" id="{9AC7C8F6-6CB8-4418-9286-D01BA9D80475}"/>
              </a:ext>
            </a:extLst>
          </p:cNvPr>
          <p:cNvSpPr/>
          <p:nvPr/>
        </p:nvSpPr>
        <p:spPr>
          <a:xfrm>
            <a:off x="4315690" y="970387"/>
            <a:ext cx="3747654" cy="502287"/>
          </a:xfrm>
          <a:prstGeom prst="rect">
            <a:avLst/>
          </a:prstGeom>
          <a:gradFill>
            <a:gsLst>
              <a:gs pos="0">
                <a:srgbClr val="00A7B5"/>
              </a:gs>
              <a:gs pos="99000">
                <a:srgbClr val="0085CA"/>
              </a:gs>
            </a:gsLst>
            <a:lin ang="5400000" scaled="1"/>
          </a:gradFill>
          <a:ln w="9525" cap="flat" cmpd="sng" algn="ctr">
            <a:solidFill>
              <a:schemeClr val="accent1"/>
            </a:solidFill>
            <a:prstDash val="solid"/>
          </a:ln>
          <a:effectLst/>
        </p:spPr>
        <p:txBody>
          <a:bodyPr lIns="0" tIns="0" rIns="0" bIns="0" rtlCol="0" anchor="ctr"/>
          <a:lstStyle/>
          <a:p>
            <a:pPr lvl="0" algn="ctr"/>
            <a:r>
              <a:rPr lang="en-US" sz="140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Peak </a:t>
            </a:r>
            <a:r>
              <a:rPr lang="en-US" sz="14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Care employee experience</a:t>
            </a:r>
          </a:p>
        </p:txBody>
      </p:sp>
      <p:sp>
        <p:nvSpPr>
          <p:cNvPr id="11" name="TextBox 10">
            <a:extLst>
              <a:ext uri="{FF2B5EF4-FFF2-40B4-BE49-F238E27FC236}">
                <a16:creationId xmlns:a16="http://schemas.microsoft.com/office/drawing/2014/main" id="{F606E8D4-F254-4739-BB56-9861A66DA54D}"/>
              </a:ext>
            </a:extLst>
          </p:cNvPr>
          <p:cNvSpPr txBox="1"/>
          <p:nvPr/>
        </p:nvSpPr>
        <p:spPr>
          <a:xfrm>
            <a:off x="526473" y="4096913"/>
            <a:ext cx="7536871" cy="461665"/>
          </a:xfrm>
          <a:prstGeom prst="rect">
            <a:avLst/>
          </a:prstGeom>
          <a:noFill/>
        </p:spPr>
        <p:txBody>
          <a:bodyPr wrap="square">
            <a:spAutoFit/>
          </a:bodyPr>
          <a:lstStyle/>
          <a:p>
            <a:pPr algn="ctr"/>
            <a:r>
              <a:rPr lang="en-US" sz="1200" b="0" i="0" u="none" strike="noStrike" baseline="0" dirty="0">
                <a:solidFill>
                  <a:schemeClr val="accent2"/>
                </a:solidFill>
                <a:latin typeface="Roboto Light" panose="02000000000000000000" pitchFamily="2" charset="0"/>
                <a:ea typeface="Roboto Light" panose="02000000000000000000" pitchFamily="2" charset="0"/>
                <a:cs typeface="Roboto Light" panose="02000000000000000000" pitchFamily="2" charset="0"/>
              </a:rPr>
              <a:t>“Peak Care is critical to your bottom line and your employees are well taken care of. It’s affordable, yet rich in benefits.” </a:t>
            </a:r>
            <a:r>
              <a:rPr lang="en-US" sz="1200" b="0" i="0" u="none" strike="noStrike" baseline="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n-US" sz="1200" b="0" i="0" u="none" strike="noStrike" baseline="0" dirty="0">
                <a:solidFill>
                  <a:schemeClr val="accent2"/>
                </a:solidFill>
                <a:latin typeface="Roboto Light" panose="02000000000000000000" pitchFamily="2" charset="0"/>
                <a:ea typeface="Roboto Light" panose="02000000000000000000" pitchFamily="2" charset="0"/>
                <a:cs typeface="Roboto Light" panose="02000000000000000000" pitchFamily="2" charset="0"/>
              </a:rPr>
              <a:t>Peak Care Employer</a:t>
            </a:r>
            <a:endParaRPr lang="en-US" sz="1200" dirty="0">
              <a:solidFill>
                <a:schemeClr val="accent2"/>
              </a:solidFill>
              <a:latin typeface="Roboto Light" panose="02000000000000000000" pitchFamily="2" charset="0"/>
              <a:ea typeface="Roboto Light" panose="02000000000000000000" pitchFamily="2" charset="0"/>
              <a:cs typeface="Roboto Light" panose="02000000000000000000" pitchFamily="2" charset="0"/>
            </a:endParaRPr>
          </a:p>
        </p:txBody>
      </p:sp>
    </p:spTree>
    <p:custDataLst>
      <p:tags r:id="rId1"/>
    </p:custDataLst>
    <p:extLst>
      <p:ext uri="{BB962C8B-B14F-4D97-AF65-F5344CB8AC3E}">
        <p14:creationId xmlns:p14="http://schemas.microsoft.com/office/powerpoint/2010/main" val="103833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F60CA2C4-0890-164F-82EC-4FBCAA38564F}"/>
              </a:ext>
            </a:extLst>
          </p:cNvPr>
          <p:cNvPicPr>
            <a:picLocks noChangeAspect="1" noChangeArrowheads="1"/>
          </p:cNvPicPr>
          <p:nvPr/>
        </p:nvPicPr>
        <p:blipFill>
          <a:blip r:embed="rId3"/>
          <a:srcRect t="4888" b="4888"/>
          <a:stretch/>
        </p:blipFill>
        <p:spPr bwMode="auto">
          <a:xfrm>
            <a:off x="0" y="0"/>
            <a:ext cx="37861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20A3FDE-610F-9945-82AC-9F7F56C3063D}"/>
              </a:ext>
            </a:extLst>
          </p:cNvPr>
          <p:cNvSpPr/>
          <p:nvPr/>
        </p:nvSpPr>
        <p:spPr>
          <a:xfrm flipH="1">
            <a:off x="3786188" y="0"/>
            <a:ext cx="5357812" cy="5143500"/>
          </a:xfrm>
          <a:prstGeom prst="rect">
            <a:avLst/>
          </a:prstGeom>
          <a:gradFill flip="none" rotWithShape="1">
            <a:gsLst>
              <a:gs pos="0">
                <a:srgbClr val="009BDB"/>
              </a:gs>
              <a:gs pos="90000">
                <a:srgbClr val="3AAFA9"/>
              </a:gs>
            </a:gsLst>
            <a:lin ang="179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1684" name="TextBox 6">
            <a:extLst>
              <a:ext uri="{FF2B5EF4-FFF2-40B4-BE49-F238E27FC236}">
                <a16:creationId xmlns:a16="http://schemas.microsoft.com/office/drawing/2014/main" id="{A5B743C2-29A7-E045-A19B-6DC7B453430F}"/>
              </a:ext>
            </a:extLst>
          </p:cNvPr>
          <p:cNvSpPr txBox="1">
            <a:spLocks noChangeArrowheads="1"/>
          </p:cNvSpPr>
          <p:nvPr/>
        </p:nvSpPr>
        <p:spPr bwMode="auto">
          <a:xfrm>
            <a:off x="4233863" y="2195513"/>
            <a:ext cx="433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chemeClr val="bg1"/>
                </a:solidFill>
                <a:latin typeface="Lora Regular" pitchFamily="2" charset="77"/>
                <a:ea typeface="Lora Regular" pitchFamily="2" charset="77"/>
                <a:cs typeface="Lora Regular" pitchFamily="2" charset="77"/>
              </a:rPr>
              <a:t>Vivacity Care Center</a:t>
            </a:r>
          </a:p>
        </p:txBody>
      </p:sp>
      <p:cxnSp>
        <p:nvCxnSpPr>
          <p:cNvPr id="9" name="Straight Connector 8">
            <a:extLst>
              <a:ext uri="{FF2B5EF4-FFF2-40B4-BE49-F238E27FC236}">
                <a16:creationId xmlns:a16="http://schemas.microsoft.com/office/drawing/2014/main" id="{062B77B0-2893-0B4D-AAE3-3327BCF4BDE3}"/>
              </a:ext>
            </a:extLst>
          </p:cNvPr>
          <p:cNvCxnSpPr/>
          <p:nvPr/>
        </p:nvCxnSpPr>
        <p:spPr>
          <a:xfrm>
            <a:off x="4344988" y="2863850"/>
            <a:ext cx="319087"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1686" name="Rectangle 10">
            <a:extLst>
              <a:ext uri="{FF2B5EF4-FFF2-40B4-BE49-F238E27FC236}">
                <a16:creationId xmlns:a16="http://schemas.microsoft.com/office/drawing/2014/main" id="{8C3751B5-B280-F74A-8500-2030E5CC4C8F}"/>
              </a:ext>
            </a:extLst>
          </p:cNvPr>
          <p:cNvSpPr>
            <a:spLocks noChangeArrowheads="1"/>
          </p:cNvSpPr>
          <p:nvPr/>
        </p:nvSpPr>
        <p:spPr bwMode="auto">
          <a:xfrm>
            <a:off x="4275138" y="4843463"/>
            <a:ext cx="19986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2021 Premera. Proprietary and Confidential.</a:t>
            </a:r>
          </a:p>
        </p:txBody>
      </p:sp>
      <p:sp>
        <p:nvSpPr>
          <p:cNvPr id="71688" name="TextBox 7">
            <a:extLst>
              <a:ext uri="{FF2B5EF4-FFF2-40B4-BE49-F238E27FC236}">
                <a16:creationId xmlns:a16="http://schemas.microsoft.com/office/drawing/2014/main" id="{B9418695-A990-E344-825A-DEA611005763}"/>
              </a:ext>
            </a:extLst>
          </p:cNvPr>
          <p:cNvSpPr txBox="1">
            <a:spLocks noChangeArrowheads="1"/>
          </p:cNvSpPr>
          <p:nvPr/>
        </p:nvSpPr>
        <p:spPr bwMode="auto">
          <a:xfrm>
            <a:off x="4213225" y="3275013"/>
            <a:ext cx="470376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40000"/>
              </a:lnSpc>
              <a:spcBef>
                <a:spcPct val="0"/>
              </a:spcBef>
              <a:buFontTx/>
              <a:buNone/>
            </a:pPr>
            <a:r>
              <a:rPr lang="en-US" altLang="en-US" sz="1400"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Premera’s Spokane Primary Care Solution</a:t>
            </a:r>
          </a:p>
        </p:txBody>
      </p:sp>
      <p:sp>
        <p:nvSpPr>
          <p:cNvPr id="13" name="Rectangle 12">
            <a:extLst>
              <a:ext uri="{FF2B5EF4-FFF2-40B4-BE49-F238E27FC236}">
                <a16:creationId xmlns:a16="http://schemas.microsoft.com/office/drawing/2014/main" id="{84D61C82-5E9C-F04C-B2C1-B4B66A5DDC01}"/>
              </a:ext>
            </a:extLst>
          </p:cNvPr>
          <p:cNvSpPr/>
          <p:nvPr/>
        </p:nvSpPr>
        <p:spPr>
          <a:xfrm>
            <a:off x="274638" y="271463"/>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1" name="Picture 11">
            <a:extLst>
              <a:ext uri="{FF2B5EF4-FFF2-40B4-BE49-F238E27FC236}">
                <a16:creationId xmlns:a16="http://schemas.microsoft.com/office/drawing/2014/main" id="{38850847-664B-0D4C-8B2D-24FC90F17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6350" y="4597400"/>
            <a:ext cx="1285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625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a:extLst>
              <a:ext uri="{FF2B5EF4-FFF2-40B4-BE49-F238E27FC236}">
                <a16:creationId xmlns:a16="http://schemas.microsoft.com/office/drawing/2014/main" id="{5D230FCB-FFDE-9645-96EB-482CDC921CAC}"/>
              </a:ext>
            </a:extLst>
          </p:cNvPr>
          <p:cNvSpPr>
            <a:spLocks noGrp="1" noChangeArrowheads="1"/>
          </p:cNvSpPr>
          <p:nvPr>
            <p:ph type="sldNum" sz="quarter" idx="4"/>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eaLnBrk="1" hangingPunct="1">
              <a:spcBef>
                <a:spcPct val="0"/>
              </a:spcBef>
              <a:buFontTx/>
              <a:buNone/>
            </a:pPr>
            <a:r>
              <a:rPr lang="en-US" altLang="en-US" sz="1200" dirty="0">
                <a:solidFill>
                  <a:srgbClr val="000000"/>
                </a:solidFill>
                <a:latin typeface="Calibri" panose="020F0502020204030204" pitchFamily="34" charset="0"/>
                <a:cs typeface="Arial" panose="020B0604020202020204" pitchFamily="34" charset="0"/>
              </a:rPr>
              <a:t>  </a:t>
            </a:r>
          </a:p>
        </p:txBody>
      </p:sp>
      <p:sp>
        <p:nvSpPr>
          <p:cNvPr id="141315" name="Title 3">
            <a:extLst>
              <a:ext uri="{FF2B5EF4-FFF2-40B4-BE49-F238E27FC236}">
                <a16:creationId xmlns:a16="http://schemas.microsoft.com/office/drawing/2014/main" id="{EC4D6441-82EF-5A47-AC25-C9043F7DF541}"/>
              </a:ext>
            </a:extLst>
          </p:cNvPr>
          <p:cNvSpPr txBox="1">
            <a:spLocks noChangeArrowheads="1"/>
          </p:cNvSpPr>
          <p:nvPr/>
        </p:nvSpPr>
        <p:spPr bwMode="auto">
          <a:xfrm>
            <a:off x="557784" y="256032"/>
            <a:ext cx="8686800" cy="493712"/>
          </a:xfrm>
          <a:prstGeom prst="rect">
            <a:avLst/>
          </a:prstGeom>
          <a:noFill/>
          <a:ln>
            <a:noFill/>
          </a:ln>
        </p:spPr>
        <p:txBody>
          <a:bodyPr lIns="0" anchor="ctr"/>
          <a:lstStyle>
            <a:lvl1pPr>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eaLnBrk="1" hangingPunct="1">
              <a:spcBef>
                <a:spcPct val="0"/>
              </a:spcBef>
              <a:buClr>
                <a:srgbClr val="000000"/>
              </a:buClr>
              <a:buFontTx/>
              <a:buNone/>
              <a:defRPr/>
            </a:pPr>
            <a:r>
              <a:rPr lang="en-US" altLang="en-US" sz="2600" dirty="0">
                <a:solidFill>
                  <a:schemeClr val="bg2">
                    <a:lumMod val="25000"/>
                  </a:schemeClr>
                </a:solidFill>
                <a:latin typeface="Lora Regular" panose="00000500000000000000" pitchFamily="2" charset="0"/>
                <a:cs typeface="Arial" panose="020B0604020202020204" pitchFamily="34" charset="0"/>
                <a:sym typeface="Lora" panose="00000500000000000000" pitchFamily="2" charset="0"/>
              </a:rPr>
              <a:t>Vivacity Care Centers</a:t>
            </a:r>
          </a:p>
        </p:txBody>
      </p:sp>
      <p:sp>
        <p:nvSpPr>
          <p:cNvPr id="141316" name="Text Placeholder 4">
            <a:extLst>
              <a:ext uri="{FF2B5EF4-FFF2-40B4-BE49-F238E27FC236}">
                <a16:creationId xmlns:a16="http://schemas.microsoft.com/office/drawing/2014/main" id="{82CC2B26-9D53-0A4D-BC44-526CF26BDCB5}"/>
              </a:ext>
            </a:extLst>
          </p:cNvPr>
          <p:cNvSpPr>
            <a:spLocks noGrp="1" noChangeArrowheads="1"/>
          </p:cNvSpPr>
          <p:nvPr>
            <p:ph type="body" sz="quarter" idx="10"/>
          </p:nvPr>
        </p:nvSpPr>
        <p:spPr>
          <a:xfrm>
            <a:off x="457200" y="1385850"/>
            <a:ext cx="8229600" cy="387350"/>
          </a:xfrm>
        </p:spPr>
        <p:txBody>
          <a:bodyPr/>
          <a:lstStyle/>
          <a:p>
            <a:pPr eaLnBrk="1" hangingPunct="1">
              <a:spcBef>
                <a:spcPts val="238"/>
              </a:spcBef>
              <a:buClr>
                <a:srgbClr val="000000"/>
              </a:buClr>
              <a:defRPr/>
            </a:pPr>
            <a:r>
              <a:rPr lang="en-US" altLang="en-US" sz="1600" dirty="0">
                <a:solidFill>
                  <a:schemeClr val="bg2">
                    <a:lumMod val="50000"/>
                  </a:schemeClr>
                </a:solidFill>
                <a:latin typeface="Roboto Light" panose="02000000000000000000" pitchFamily="2" charset="0"/>
                <a:cs typeface="Roboto Light" panose="02000000000000000000" pitchFamily="2" charset="0"/>
                <a:sym typeface="Roboto Light" panose="02000000000000000000" pitchFamily="2" charset="0"/>
              </a:rPr>
              <a:t>With Vivacity Care Centers, members get</a:t>
            </a:r>
            <a:r>
              <a:rPr lang="en-US" altLang="en-US" sz="1600" dirty="0">
                <a:solidFill>
                  <a:srgbClr val="000000"/>
                </a:solidFill>
                <a:latin typeface="Roboto Light" panose="02000000000000000000" pitchFamily="2" charset="0"/>
                <a:cs typeface="Roboto Light" panose="02000000000000000000" pitchFamily="2" charset="0"/>
                <a:sym typeface="Roboto Light" panose="02000000000000000000" pitchFamily="2" charset="0"/>
              </a:rPr>
              <a:t>:</a:t>
            </a:r>
          </a:p>
        </p:txBody>
      </p:sp>
      <p:sp>
        <p:nvSpPr>
          <p:cNvPr id="21" name="Rectangle 20">
            <a:extLst>
              <a:ext uri="{FF2B5EF4-FFF2-40B4-BE49-F238E27FC236}">
                <a16:creationId xmlns:a16="http://schemas.microsoft.com/office/drawing/2014/main" id="{7E16B945-C567-5040-B764-B30CF5E29286}"/>
              </a:ext>
            </a:extLst>
          </p:cNvPr>
          <p:cNvSpPr/>
          <p:nvPr/>
        </p:nvSpPr>
        <p:spPr>
          <a:xfrm>
            <a:off x="457200" y="5178425"/>
            <a:ext cx="7708900" cy="21097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a:lstStyle/>
          <a:p>
            <a:pPr eaLnBrk="1" hangingPunct="1">
              <a:lnSpc>
                <a:spcPct val="150000"/>
              </a:lnSpc>
              <a:defRPr/>
            </a:pPr>
            <a:endParaRPr lang="en-US" sz="24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Arial" panose="020B0604020202020204" pitchFamily="34" charset="0"/>
            </a:endParaRPr>
          </a:p>
        </p:txBody>
      </p:sp>
      <p:sp>
        <p:nvSpPr>
          <p:cNvPr id="26" name="Rectangle 25">
            <a:extLst>
              <a:ext uri="{FF2B5EF4-FFF2-40B4-BE49-F238E27FC236}">
                <a16:creationId xmlns:a16="http://schemas.microsoft.com/office/drawing/2014/main" id="{30BBB2C8-E139-8841-971F-BA7067F7ABBF}"/>
              </a:ext>
            </a:extLst>
          </p:cNvPr>
          <p:cNvSpPr/>
          <p:nvPr/>
        </p:nvSpPr>
        <p:spPr>
          <a:xfrm>
            <a:off x="1661278" y="1878676"/>
            <a:ext cx="6811814" cy="64008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en-US" altLang="en-US" sz="1400" dirty="0">
                <a:solidFill>
                  <a:srgbClr val="92D050"/>
                </a:solidFill>
                <a:latin typeface="Roboto Medium" panose="02000000000000000000" pitchFamily="2" charset="0"/>
                <a:ea typeface="Roboto Medium" panose="02000000000000000000" pitchFamily="2" charset="0"/>
                <a:cs typeface="Roboto Medium" panose="02000000000000000000" pitchFamily="2" charset="0"/>
              </a:rPr>
              <a:t>Flexible scheduling: </a:t>
            </a:r>
            <a:r>
              <a:rPr lang="en-US" altLang="en-US" sz="14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Members can access care when they need it with same- or next-day appointments and virtual care options.</a:t>
            </a:r>
            <a:endParaRPr lang="en-US" altLang="en-US" sz="1400" dirty="0">
              <a:solidFill>
                <a:srgbClr val="0085CA"/>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7" name="Rectangle 26">
            <a:extLst>
              <a:ext uri="{FF2B5EF4-FFF2-40B4-BE49-F238E27FC236}">
                <a16:creationId xmlns:a16="http://schemas.microsoft.com/office/drawing/2014/main" id="{FC3556FA-A886-DA45-A469-C01471C33F75}"/>
              </a:ext>
            </a:extLst>
          </p:cNvPr>
          <p:cNvSpPr/>
          <p:nvPr/>
        </p:nvSpPr>
        <p:spPr>
          <a:xfrm>
            <a:off x="1661277" y="2568329"/>
            <a:ext cx="6811816" cy="64008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en-US" altLang="en-US" sz="1400" dirty="0">
                <a:solidFill>
                  <a:srgbClr val="92D050"/>
                </a:solidFill>
                <a:latin typeface="Roboto Medium" panose="02000000000000000000" pitchFamily="2" charset="0"/>
                <a:ea typeface="Roboto Medium" panose="02000000000000000000" pitchFamily="2" charset="0"/>
                <a:cs typeface="Roboto Medium" panose="02000000000000000000" pitchFamily="2" charset="0"/>
              </a:rPr>
              <a:t>One-stop shop: </a:t>
            </a:r>
            <a:r>
              <a:rPr lang="en-US" altLang="en-US" sz="14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VCC provides a single stop for a variety of primary care services such as labs, health coaching, X-rays, and behavioral health counseling. </a:t>
            </a:r>
          </a:p>
        </p:txBody>
      </p:sp>
      <p:sp>
        <p:nvSpPr>
          <p:cNvPr id="28" name="Rectangle 27">
            <a:extLst>
              <a:ext uri="{FF2B5EF4-FFF2-40B4-BE49-F238E27FC236}">
                <a16:creationId xmlns:a16="http://schemas.microsoft.com/office/drawing/2014/main" id="{41AD826A-C7AC-D04F-8895-F00E786AAAAD}"/>
              </a:ext>
            </a:extLst>
          </p:cNvPr>
          <p:cNvSpPr/>
          <p:nvPr/>
        </p:nvSpPr>
        <p:spPr>
          <a:xfrm>
            <a:off x="1661274" y="3257982"/>
            <a:ext cx="6811817" cy="64008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en-US" altLang="en-US" sz="1400" dirty="0">
                <a:solidFill>
                  <a:srgbClr val="92D050"/>
                </a:solidFill>
                <a:latin typeface="Roboto Medium" panose="02000000000000000000" pitchFamily="2" charset="0"/>
                <a:ea typeface="Roboto Medium" panose="02000000000000000000" pitchFamily="2" charset="0"/>
                <a:cs typeface="Roboto Medium" panose="02000000000000000000" pitchFamily="2" charset="0"/>
              </a:rPr>
              <a:t>Personal guidance: </a:t>
            </a:r>
            <a:r>
              <a:rPr lang="en-US" altLang="en-US" sz="14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On-site Care Advocates are available to answer questions about health plan coverage and help patients navigate through the healthcare system.. </a:t>
            </a:r>
          </a:p>
        </p:txBody>
      </p:sp>
      <p:sp>
        <p:nvSpPr>
          <p:cNvPr id="29" name="Rectangle 28">
            <a:extLst>
              <a:ext uri="{FF2B5EF4-FFF2-40B4-BE49-F238E27FC236}">
                <a16:creationId xmlns:a16="http://schemas.microsoft.com/office/drawing/2014/main" id="{35AC34F1-7398-884D-8F3A-3E18DCBDC942}"/>
              </a:ext>
            </a:extLst>
          </p:cNvPr>
          <p:cNvSpPr/>
          <p:nvPr/>
        </p:nvSpPr>
        <p:spPr>
          <a:xfrm>
            <a:off x="1661274" y="3941324"/>
            <a:ext cx="6811818" cy="64008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en-US" altLang="en-US" sz="1400" dirty="0">
                <a:solidFill>
                  <a:srgbClr val="92D050"/>
                </a:solidFill>
                <a:latin typeface="Roboto Medium" panose="02000000000000000000" pitchFamily="2" charset="0"/>
                <a:ea typeface="Roboto Medium" panose="02000000000000000000" pitchFamily="2" charset="0"/>
                <a:cs typeface="Roboto Medium" panose="02000000000000000000" pitchFamily="2" charset="0"/>
              </a:rPr>
              <a:t>Member focus: </a:t>
            </a:r>
            <a:r>
              <a:rPr lang="en-US" altLang="en-US" sz="14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VCC patients experience care that is specific to them, with longer appointment times, thoughtfully designed spaces, and additional on-site services provided by a dedicated staff.</a:t>
            </a:r>
          </a:p>
        </p:txBody>
      </p:sp>
      <p:sp>
        <p:nvSpPr>
          <p:cNvPr id="75792" name="Slide Number Placeholder 2">
            <a:extLst>
              <a:ext uri="{FF2B5EF4-FFF2-40B4-BE49-F238E27FC236}">
                <a16:creationId xmlns:a16="http://schemas.microsoft.com/office/drawing/2014/main" id="{A4AF2785-1CFC-1D46-A87F-EE5E291A4BF0}"/>
              </a:ext>
            </a:extLst>
          </p:cNvPr>
          <p:cNvSpPr txBox="1">
            <a:spLocks/>
          </p:cNvSpPr>
          <p:nvPr/>
        </p:nvSpPr>
        <p:spPr bwMode="auto">
          <a:xfrm>
            <a:off x="609600" y="4800600"/>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defTabSz="68580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defTabSz="6858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defTabSz="6858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defTabSz="6858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spcBef>
                <a:spcPct val="0"/>
              </a:spcBef>
              <a:buFontTx/>
              <a:buNone/>
            </a:pPr>
            <a:fld id="{F0C926F6-6AEA-A749-849D-4464405EDAED}" type="slidenum">
              <a:rPr lang="en-US" altLang="en-US" sz="1200">
                <a:solidFill>
                  <a:srgbClr val="FFFFFF"/>
                </a:solidFill>
                <a:cs typeface="Arial" panose="020B0604020202020204" pitchFamily="34" charset="0"/>
              </a:rPr>
              <a:pPr algn="ctr">
                <a:spcBef>
                  <a:spcPct val="0"/>
                </a:spcBef>
                <a:buFontTx/>
                <a:buNone/>
              </a:pPr>
              <a:t>29</a:t>
            </a:fld>
            <a:endParaRPr lang="en-US" altLang="en-US" sz="1200" dirty="0">
              <a:solidFill>
                <a:srgbClr val="FFFFFF"/>
              </a:solidFill>
              <a:cs typeface="Arial" panose="020B0604020202020204" pitchFamily="34" charset="0"/>
            </a:endParaRPr>
          </a:p>
        </p:txBody>
      </p:sp>
      <p:pic>
        <p:nvPicPr>
          <p:cNvPr id="75793" name="Picture 19" descr="premera-white.png">
            <a:extLst>
              <a:ext uri="{FF2B5EF4-FFF2-40B4-BE49-F238E27FC236}">
                <a16:creationId xmlns:a16="http://schemas.microsoft.com/office/drawing/2014/main" id="{0FC35699-10DD-1D45-B3FE-B4202B73D1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4" name="Footer Placeholder 1">
            <a:extLst>
              <a:ext uri="{FF2B5EF4-FFF2-40B4-BE49-F238E27FC236}">
                <a16:creationId xmlns:a16="http://schemas.microsoft.com/office/drawing/2014/main" id="{7FDC5134-157B-F349-9B92-CE67EEECDC32}"/>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defTabSz="68580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defTabSz="6858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defTabSz="6858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defTabSz="6858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spcBef>
                <a:spcPct val="0"/>
              </a:spcBef>
              <a:buFontTx/>
              <a:buNone/>
            </a:pPr>
            <a:r>
              <a:rPr lang="en-US" altLang="en-US" sz="1200" dirty="0">
                <a:solidFill>
                  <a:srgbClr val="FFFFFF"/>
                </a:solidFill>
                <a:ea typeface="MS PGothic" panose="020B0600070205080204" pitchFamily="34" charset="-128"/>
              </a:rPr>
              <a:t>© 2019 Premera. Proprietary and Confidential.</a:t>
            </a:r>
          </a:p>
        </p:txBody>
      </p:sp>
      <p:sp>
        <p:nvSpPr>
          <p:cNvPr id="19" name="Rectangle 18">
            <a:extLst>
              <a:ext uri="{FF2B5EF4-FFF2-40B4-BE49-F238E27FC236}">
                <a16:creationId xmlns:a16="http://schemas.microsoft.com/office/drawing/2014/main" id="{CC8DA1CB-9E99-E74E-BB33-07F2798F4179}"/>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5796" name="Slide Number Placeholder 2">
            <a:extLst>
              <a:ext uri="{FF2B5EF4-FFF2-40B4-BE49-F238E27FC236}">
                <a16:creationId xmlns:a16="http://schemas.microsoft.com/office/drawing/2014/main" id="{7B0E3AF1-1856-B244-B7A0-9084CAC4258B}"/>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defTabSz="68580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defTabSz="6858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defTabSz="6858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defTabSz="6858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spcBef>
                <a:spcPct val="0"/>
              </a:spcBef>
              <a:buFontTx/>
              <a:buNone/>
            </a:pPr>
            <a:fld id="{8C343EBA-0D64-9F44-AEA4-A988CEB9D14C}" type="slidenum">
              <a:rPr lang="en-US" altLang="en-US" sz="1200">
                <a:solidFill>
                  <a:srgbClr val="FFFFFF"/>
                </a:solidFill>
                <a:cs typeface="Arial" panose="020B0604020202020204" pitchFamily="34" charset="0"/>
              </a:rPr>
              <a:pPr algn="ctr" eaLnBrk="1" hangingPunct="1">
                <a:spcBef>
                  <a:spcPct val="0"/>
                </a:spcBef>
                <a:buFontTx/>
                <a:buNone/>
              </a:pPr>
              <a:t>29</a:t>
            </a:fld>
            <a:endParaRPr lang="en-US" altLang="en-US" sz="1200" dirty="0">
              <a:solidFill>
                <a:srgbClr val="FFFFFF"/>
              </a:solidFill>
              <a:cs typeface="Arial" panose="020B0604020202020204" pitchFamily="34" charset="0"/>
            </a:endParaRPr>
          </a:p>
        </p:txBody>
      </p:sp>
      <p:sp>
        <p:nvSpPr>
          <p:cNvPr id="23" name="Rectangle 10">
            <a:extLst>
              <a:ext uri="{FF2B5EF4-FFF2-40B4-BE49-F238E27FC236}">
                <a16:creationId xmlns:a16="http://schemas.microsoft.com/office/drawing/2014/main" id="{63017900-131C-9E4A-A10A-FC33C69ACC58}"/>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31" name="Picture 30">
            <a:extLst>
              <a:ext uri="{FF2B5EF4-FFF2-40B4-BE49-F238E27FC236}">
                <a16:creationId xmlns:a16="http://schemas.microsoft.com/office/drawing/2014/main" id="{A536DAB4-759E-D64A-9BDC-B254E92AD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pic>
        <p:nvPicPr>
          <p:cNvPr id="32" name="Picture 3">
            <a:extLst>
              <a:ext uri="{FF2B5EF4-FFF2-40B4-BE49-F238E27FC236}">
                <a16:creationId xmlns:a16="http://schemas.microsoft.com/office/drawing/2014/main" id="{2D4EC6C9-E23D-46EB-8C15-E4E32E49F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588" y="1148274"/>
            <a:ext cx="1811350" cy="62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8" descr="Free Icon | Stopwatch">
            <a:extLst>
              <a:ext uri="{FF2B5EF4-FFF2-40B4-BE49-F238E27FC236}">
                <a16:creationId xmlns:a16="http://schemas.microsoft.com/office/drawing/2014/main" id="{9A09A660-6B20-4B20-B74C-80A5937106E5}"/>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4018" y="4015259"/>
            <a:ext cx="492209" cy="49220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Free icon &quot;Calendar icon&quot;">
            <a:extLst>
              <a:ext uri="{FF2B5EF4-FFF2-40B4-BE49-F238E27FC236}">
                <a16:creationId xmlns:a16="http://schemas.microsoft.com/office/drawing/2014/main" id="{D34B45C5-13C3-4916-A03E-281EEE64ABCA}"/>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050" y="1961995"/>
            <a:ext cx="473441" cy="47344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Long, checklist Free Icon of Thick">
            <a:extLst>
              <a:ext uri="{FF2B5EF4-FFF2-40B4-BE49-F238E27FC236}">
                <a16:creationId xmlns:a16="http://schemas.microsoft.com/office/drawing/2014/main" id="{393BAA84-2708-4D56-9101-CCC5919243CD}"/>
              </a:ext>
            </a:extLst>
          </p:cNvPr>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131" y="2636169"/>
            <a:ext cx="512128" cy="51212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Direction - Free signs icons">
            <a:extLst>
              <a:ext uri="{FF2B5EF4-FFF2-40B4-BE49-F238E27FC236}">
                <a16:creationId xmlns:a16="http://schemas.microsoft.com/office/drawing/2014/main" id="{E8005825-DF2C-4510-BAC9-031425C44522}"/>
              </a:ext>
            </a:extLst>
          </p:cNvPr>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90" y="3331244"/>
            <a:ext cx="492210" cy="49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410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a:extLst>
              <a:ext uri="{FF2B5EF4-FFF2-40B4-BE49-F238E27FC236}">
                <a16:creationId xmlns:a16="http://schemas.microsoft.com/office/drawing/2014/main" id="{2E9DC8E6-4BB2-40AB-B567-F53BFC07DFAE}"/>
              </a:ext>
            </a:extLst>
          </p:cNvPr>
          <p:cNvSpPr>
            <a:spLocks noGrp="1" noChangeArrowheads="1"/>
          </p:cNvSpPr>
          <p:nvPr>
            <p:ph type="sldNum" sz="quarter" idx="12"/>
          </p:nvPr>
        </p:nvSpPr>
        <p:spPr bwMode="auto">
          <a:xfrm>
            <a:off x="457200" y="4767263"/>
            <a:ext cx="21336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1C0911E5-D9EB-48CB-85E1-335C824401D0}" type="slidenum">
              <a:rPr lang="en-US" altLang="en-US" sz="800" smtClean="0">
                <a:solidFill>
                  <a:srgbClr val="FFFFFF"/>
                </a:solidFill>
                <a:latin typeface="Roboto" panose="02000000000000000000" pitchFamily="2" charset="0"/>
              </a:rPr>
              <a:pPr algn="l">
                <a:spcBef>
                  <a:spcPct val="0"/>
                </a:spcBef>
                <a:buFontTx/>
                <a:buNone/>
              </a:pPr>
              <a:t>3</a:t>
            </a:fld>
            <a:endParaRPr lang="en-US" altLang="en-US" sz="800">
              <a:solidFill>
                <a:srgbClr val="FFFFFF"/>
              </a:solidFill>
              <a:latin typeface="Roboto" panose="02000000000000000000" pitchFamily="2" charset="0"/>
            </a:endParaRPr>
          </a:p>
        </p:txBody>
      </p:sp>
      <p:cxnSp>
        <p:nvCxnSpPr>
          <p:cNvPr id="27" name="Straight Connector 26">
            <a:extLst>
              <a:ext uri="{FF2B5EF4-FFF2-40B4-BE49-F238E27FC236}">
                <a16:creationId xmlns:a16="http://schemas.microsoft.com/office/drawing/2014/main" id="{8F48071C-E2EA-43A6-8FAA-9A23965F5BD8}"/>
              </a:ext>
            </a:extLst>
          </p:cNvPr>
          <p:cNvCxnSpPr/>
          <p:nvPr/>
        </p:nvCxnSpPr>
        <p:spPr>
          <a:xfrm>
            <a:off x="692150" y="963613"/>
            <a:ext cx="342900" cy="0"/>
          </a:xfrm>
          <a:prstGeom prst="line">
            <a:avLst/>
          </a:prstGeom>
          <a:ln w="444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Rectangle 10">
            <a:extLst>
              <a:ext uri="{FF2B5EF4-FFF2-40B4-BE49-F238E27FC236}">
                <a16:creationId xmlns:a16="http://schemas.microsoft.com/office/drawing/2014/main" id="{33123241-A447-4C78-A45E-2D7606EE5B8E}"/>
              </a:ext>
            </a:extLst>
          </p:cNvPr>
          <p:cNvSpPr>
            <a:spLocks noChangeArrowheads="1"/>
          </p:cNvSpPr>
          <p:nvPr/>
        </p:nvSpPr>
        <p:spPr bwMode="auto">
          <a:xfrm>
            <a:off x="1484313" y="4913313"/>
            <a:ext cx="1530350" cy="173037"/>
          </a:xfrm>
          <a:prstGeom prst="rect">
            <a:avLst/>
          </a:prstGeom>
          <a:noFill/>
          <a:ln>
            <a:noFill/>
          </a:ln>
        </p:spPr>
        <p:txBody>
          <a:bodyPr wrap="none">
            <a:spAutoFit/>
          </a:bodyPr>
          <a:lstStyle/>
          <a:p>
            <a:pPr defTabSz="685783">
              <a:defRPr/>
            </a:pPr>
            <a:r>
              <a:rPr lang="en-US" sz="525" kern="0" dirty="0">
                <a:solidFill>
                  <a:sysClr val="window" lastClr="FFFFFF"/>
                </a:solidFill>
                <a:latin typeface="Roboto Light"/>
                <a:cs typeface="Roboto Light"/>
              </a:rPr>
              <a:t>© 2020 Premera. Proprietary and Confidential.</a:t>
            </a:r>
          </a:p>
        </p:txBody>
      </p:sp>
      <p:sp>
        <p:nvSpPr>
          <p:cNvPr id="28677" name="Rectangle 10">
            <a:extLst>
              <a:ext uri="{FF2B5EF4-FFF2-40B4-BE49-F238E27FC236}">
                <a16:creationId xmlns:a16="http://schemas.microsoft.com/office/drawing/2014/main" id="{9F495FE3-6B3C-4B74-BFE1-39A56B1BB263}"/>
              </a:ext>
            </a:extLst>
          </p:cNvPr>
          <p:cNvSpPr>
            <a:spLocks noChangeArrowheads="1"/>
          </p:cNvSpPr>
          <p:nvPr/>
        </p:nvSpPr>
        <p:spPr bwMode="auto">
          <a:xfrm>
            <a:off x="5622315" y="1549176"/>
            <a:ext cx="1543050" cy="3154059"/>
          </a:xfrm>
          <a:prstGeom prst="rect">
            <a:avLst/>
          </a:prstGeom>
          <a:gradFill rotWithShape="1">
            <a:gsLst>
              <a:gs pos="0">
                <a:srgbClr val="DFE0E2">
                  <a:alpha val="0"/>
                </a:srgbClr>
              </a:gs>
              <a:gs pos="100000">
                <a:srgbClr val="F2F2F2"/>
              </a:gs>
            </a:gsLst>
            <a:lin ang="16200000" scaled="1"/>
          </a:gradFill>
          <a:ln>
            <a:noFill/>
          </a:ln>
        </p:spPr>
        <p:txBody>
          <a:bodyPr lIns="68580" tIns="480060" rIns="6858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E04E39"/>
              </a:buClr>
              <a:buFontTx/>
              <a:buNone/>
              <a:defRPr/>
            </a:pPr>
            <a:endParaRPr lang="en-US" altLang="en-US" sz="900" dirty="0">
              <a:solidFill>
                <a:srgbClr val="63666A"/>
              </a:solidFill>
              <a:latin typeface="Roboto" panose="02000000000000000000" pitchFamily="2" charset="0"/>
            </a:endParaRPr>
          </a:p>
          <a:p>
            <a:pPr algn="ctr">
              <a:lnSpc>
                <a:spcPct val="120000"/>
              </a:lnSpc>
              <a:spcBef>
                <a:spcPct val="0"/>
              </a:spcBef>
              <a:buClr>
                <a:srgbClr val="E04E39"/>
              </a:buClr>
              <a:buFontTx/>
              <a:buNone/>
              <a:defRPr/>
            </a:pPr>
            <a:r>
              <a:rPr lang="en-US" altLang="en-US" sz="1400" dirty="0">
                <a:solidFill>
                  <a:srgbClr val="63666A"/>
                </a:solidFill>
                <a:latin typeface="Roboto Medium" panose="02000000000000000000" pitchFamily="2" charset="0"/>
              </a:rPr>
              <a:t>Curt Esteb</a:t>
            </a:r>
            <a:br>
              <a:rPr lang="en-US" altLang="en-US" sz="1200" dirty="0">
                <a:solidFill>
                  <a:srgbClr val="63666A"/>
                </a:solidFill>
                <a:latin typeface="Roboto Medium" panose="02000000000000000000" pitchFamily="2" charset="0"/>
              </a:rPr>
            </a:br>
            <a:endParaRPr lang="en-US" altLang="en-US" sz="900" dirty="0">
              <a:solidFill>
                <a:srgbClr val="63666A"/>
              </a:solidFill>
              <a:latin typeface="Roboto Medium" panose="02000000000000000000" pitchFamily="2" charset="0"/>
            </a:endParaRPr>
          </a:p>
          <a:p>
            <a:pPr algn="ctr">
              <a:lnSpc>
                <a:spcPct val="120000"/>
              </a:lnSpc>
              <a:spcBef>
                <a:spcPct val="0"/>
              </a:spcBef>
              <a:buClr>
                <a:srgbClr val="E04E39"/>
              </a:buClr>
              <a:buFontTx/>
              <a:buNone/>
              <a:defRPr/>
            </a:pPr>
            <a:r>
              <a:rPr lang="en-US" altLang="en-US" sz="1100" dirty="0">
                <a:solidFill>
                  <a:srgbClr val="151515"/>
                </a:solidFill>
                <a:latin typeface="Roboto Light" panose="02000000000000000000" pitchFamily="2" charset="0"/>
              </a:rPr>
              <a:t>Eastern Washington</a:t>
            </a:r>
          </a:p>
          <a:p>
            <a:pPr algn="ctr">
              <a:lnSpc>
                <a:spcPct val="120000"/>
              </a:lnSpc>
              <a:spcBef>
                <a:spcPct val="0"/>
              </a:spcBef>
              <a:buClr>
                <a:srgbClr val="E04E39"/>
              </a:buClr>
              <a:buFontTx/>
              <a:buNone/>
              <a:defRPr/>
            </a:pPr>
            <a:r>
              <a:rPr lang="en-US" sz="900" u="sng" dirty="0">
                <a:solidFill>
                  <a:srgbClr val="0563C1"/>
                </a:solidFill>
                <a:latin typeface="Roboto" panose="02000000000000000000" pitchFamily="2" charset="0"/>
                <a:ea typeface="Calibri" panose="020F0502020204030204" pitchFamily="34" charset="0"/>
                <a:cs typeface="Calibri" panose="020F0502020204030204" pitchFamily="34" charset="0"/>
                <a:hlinkClick r:id="rId3"/>
              </a:rPr>
              <a:t>curt.esteb@premera.com</a:t>
            </a:r>
            <a:endParaRPr lang="en-US" sz="900" u="sng" dirty="0">
              <a:solidFill>
                <a:srgbClr val="0563C1"/>
              </a:solidFill>
              <a:latin typeface="Roboto" panose="02000000000000000000" pitchFamily="2" charset="0"/>
              <a:ea typeface="Calibri" panose="020F0502020204030204" pitchFamily="34" charset="0"/>
              <a:cs typeface="Calibri" panose="020F0502020204030204" pitchFamily="34" charset="0"/>
            </a:endParaRPr>
          </a:p>
          <a:p>
            <a:pPr algn="ctr">
              <a:lnSpc>
                <a:spcPct val="120000"/>
              </a:lnSpc>
              <a:spcBef>
                <a:spcPct val="0"/>
              </a:spcBef>
              <a:buClr>
                <a:srgbClr val="E04E39"/>
              </a:buClr>
              <a:buFont typeface="Arial" panose="020B0604020202020204" pitchFamily="34" charset="0"/>
              <a:buNone/>
              <a:defRPr/>
            </a:pPr>
            <a:r>
              <a:rPr lang="en-US" sz="1100" dirty="0">
                <a:solidFill>
                  <a:srgbClr val="63666A"/>
                </a:solidFill>
                <a:latin typeface="Roboto" panose="02000000000000000000" pitchFamily="2" charset="0"/>
                <a:ea typeface="Calibri" panose="020F0502020204030204" pitchFamily="34" charset="0"/>
                <a:cs typeface="Calibri" panose="020F0502020204030204" pitchFamily="34" charset="0"/>
              </a:rPr>
              <a:t>Cell: 425-590-7118</a:t>
            </a:r>
            <a:endParaRPr lang="en-US" altLang="en-US" sz="1100" dirty="0">
              <a:solidFill>
                <a:srgbClr val="151515"/>
              </a:solidFill>
              <a:latin typeface="Roboto Light" panose="02000000000000000000" pitchFamily="2" charset="0"/>
            </a:endParaRPr>
          </a:p>
          <a:p>
            <a:pPr algn="ctr">
              <a:lnSpc>
                <a:spcPct val="120000"/>
              </a:lnSpc>
              <a:spcBef>
                <a:spcPct val="0"/>
              </a:spcBef>
              <a:buClr>
                <a:srgbClr val="E04E39"/>
              </a:buClr>
              <a:buFontTx/>
              <a:buNone/>
              <a:defRPr/>
            </a:pPr>
            <a:endParaRPr lang="en-US" sz="820" u="sng" dirty="0">
              <a:solidFill>
                <a:srgbClr val="0563C1"/>
              </a:solidFill>
              <a:latin typeface="Roboto" panose="02000000000000000000" pitchFamily="2" charset="0"/>
              <a:ea typeface="Calibri" panose="020F0502020204030204" pitchFamily="34" charset="0"/>
              <a:cs typeface="Calibri" panose="020F0502020204030204" pitchFamily="34" charset="0"/>
            </a:endParaRPr>
          </a:p>
        </p:txBody>
      </p:sp>
      <p:sp>
        <p:nvSpPr>
          <p:cNvPr id="123910" name="Rectangle 11">
            <a:extLst>
              <a:ext uri="{FF2B5EF4-FFF2-40B4-BE49-F238E27FC236}">
                <a16:creationId xmlns:a16="http://schemas.microsoft.com/office/drawing/2014/main" id="{1639983E-C47C-4A8D-A027-8AA2E15E9308}"/>
              </a:ext>
            </a:extLst>
          </p:cNvPr>
          <p:cNvSpPr>
            <a:spLocks noChangeArrowheads="1"/>
          </p:cNvSpPr>
          <p:nvPr/>
        </p:nvSpPr>
        <p:spPr bwMode="auto">
          <a:xfrm>
            <a:off x="3776737" y="1556205"/>
            <a:ext cx="1728788" cy="3152473"/>
          </a:xfrm>
          <a:prstGeom prst="rect">
            <a:avLst/>
          </a:prstGeom>
          <a:gradFill rotWithShape="1">
            <a:gsLst>
              <a:gs pos="0">
                <a:srgbClr val="DFE0E2">
                  <a:alpha val="0"/>
                </a:srgbClr>
              </a:gs>
              <a:gs pos="100000">
                <a:srgbClr val="F2F2F2"/>
              </a:gs>
            </a:gsLst>
            <a:lin ang="162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8580" tIns="480060" rIns="6858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E04E39"/>
              </a:buClr>
              <a:buFontTx/>
              <a:buNone/>
            </a:pPr>
            <a:endParaRPr lang="en-US" altLang="en-US" sz="900" dirty="0">
              <a:solidFill>
                <a:srgbClr val="63666A"/>
              </a:solidFill>
              <a:latin typeface="Roboto" panose="02000000000000000000" pitchFamily="2" charset="0"/>
            </a:endParaRPr>
          </a:p>
          <a:p>
            <a:pPr algn="ctr">
              <a:lnSpc>
                <a:spcPct val="120000"/>
              </a:lnSpc>
              <a:spcBef>
                <a:spcPct val="0"/>
              </a:spcBef>
              <a:buClr>
                <a:srgbClr val="E04E39"/>
              </a:buClr>
              <a:buFontTx/>
              <a:buNone/>
            </a:pPr>
            <a:r>
              <a:rPr lang="en-US" altLang="en-US" sz="1400" dirty="0">
                <a:solidFill>
                  <a:srgbClr val="63666A"/>
                </a:solidFill>
                <a:latin typeface="Roboto Medium" panose="02000000000000000000" pitchFamily="2" charset="0"/>
              </a:rPr>
              <a:t>Andy Lentz</a:t>
            </a:r>
            <a:br>
              <a:rPr lang="en-US" altLang="en-US" sz="900" dirty="0">
                <a:solidFill>
                  <a:srgbClr val="63666A"/>
                </a:solidFill>
                <a:latin typeface="Roboto" panose="02000000000000000000" pitchFamily="2" charset="0"/>
              </a:rPr>
            </a:br>
            <a:endParaRPr lang="en-US" altLang="en-US" sz="900" dirty="0">
              <a:solidFill>
                <a:srgbClr val="63666A"/>
              </a:solidFill>
              <a:latin typeface="Roboto" panose="02000000000000000000" pitchFamily="2" charset="0"/>
            </a:endParaRPr>
          </a:p>
          <a:p>
            <a:pPr algn="ctr">
              <a:lnSpc>
                <a:spcPct val="120000"/>
              </a:lnSpc>
              <a:spcBef>
                <a:spcPct val="0"/>
              </a:spcBef>
              <a:buClr>
                <a:srgbClr val="E04E39"/>
              </a:buClr>
              <a:buFontTx/>
              <a:buNone/>
            </a:pPr>
            <a:r>
              <a:rPr lang="en-US" altLang="en-US" sz="1100" dirty="0">
                <a:solidFill>
                  <a:srgbClr val="151515"/>
                </a:solidFill>
                <a:latin typeface="Roboto Light" panose="02000000000000000000" pitchFamily="2" charset="0"/>
              </a:rPr>
              <a:t>Western Washington</a:t>
            </a:r>
          </a:p>
          <a:p>
            <a:pPr algn="ctr">
              <a:lnSpc>
                <a:spcPct val="120000"/>
              </a:lnSpc>
              <a:spcBef>
                <a:spcPct val="0"/>
              </a:spcBef>
              <a:buClr>
                <a:srgbClr val="E04E39"/>
              </a:buClr>
              <a:buFontTx/>
              <a:buNone/>
            </a:pPr>
            <a:r>
              <a:rPr lang="en-US" altLang="en-US" sz="900" u="sng" dirty="0">
                <a:solidFill>
                  <a:srgbClr val="0563C1"/>
                </a:solidFill>
                <a:latin typeface="Roboto" panose="02000000000000000000" pitchFamily="2" charset="0"/>
                <a:cs typeface="Calibri" panose="020F0502020204030204" pitchFamily="34" charset="0"/>
                <a:hlinkClick r:id="rId4"/>
              </a:rPr>
              <a:t>andy.lentz@premera.com</a:t>
            </a:r>
            <a:endParaRPr lang="en-US" altLang="en-US" sz="900" u="sng" dirty="0">
              <a:solidFill>
                <a:srgbClr val="0563C1"/>
              </a:solidFill>
              <a:latin typeface="Roboto" panose="02000000000000000000" pitchFamily="2" charset="0"/>
              <a:cs typeface="Calibri" panose="020F0502020204030204" pitchFamily="34" charset="0"/>
            </a:endParaRPr>
          </a:p>
          <a:p>
            <a:pPr algn="ctr">
              <a:lnSpc>
                <a:spcPct val="120000"/>
              </a:lnSpc>
              <a:spcBef>
                <a:spcPct val="0"/>
              </a:spcBef>
              <a:buClr>
                <a:srgbClr val="E04E39"/>
              </a:buClr>
              <a:buFontTx/>
              <a:buNone/>
            </a:pPr>
            <a:r>
              <a:rPr lang="en-US" altLang="en-US" sz="1100" dirty="0">
                <a:solidFill>
                  <a:srgbClr val="63666A"/>
                </a:solidFill>
                <a:latin typeface="Roboto" panose="02000000000000000000" pitchFamily="2" charset="0"/>
                <a:cs typeface="Calibri" panose="020F0502020204030204" pitchFamily="34" charset="0"/>
              </a:rPr>
              <a:t>Cell: 206-499-7883 </a:t>
            </a:r>
            <a:endParaRPr lang="en-US" altLang="en-US" sz="1100" dirty="0">
              <a:solidFill>
                <a:srgbClr val="151515"/>
              </a:solidFill>
              <a:latin typeface="Roboto Light" panose="02000000000000000000" pitchFamily="2" charset="0"/>
            </a:endParaRPr>
          </a:p>
        </p:txBody>
      </p:sp>
      <p:sp>
        <p:nvSpPr>
          <p:cNvPr id="123911" name="Rectangle 13">
            <a:extLst>
              <a:ext uri="{FF2B5EF4-FFF2-40B4-BE49-F238E27FC236}">
                <a16:creationId xmlns:a16="http://schemas.microsoft.com/office/drawing/2014/main" id="{26B13877-D7EA-481F-B8B8-664D6C1EAD27}"/>
              </a:ext>
            </a:extLst>
          </p:cNvPr>
          <p:cNvSpPr>
            <a:spLocks noChangeArrowheads="1"/>
          </p:cNvSpPr>
          <p:nvPr/>
        </p:nvSpPr>
        <p:spPr bwMode="auto">
          <a:xfrm>
            <a:off x="1896381" y="1589770"/>
            <a:ext cx="1730375" cy="3139586"/>
          </a:xfrm>
          <a:prstGeom prst="rect">
            <a:avLst/>
          </a:prstGeom>
          <a:gradFill rotWithShape="1">
            <a:gsLst>
              <a:gs pos="0">
                <a:srgbClr val="DFE0E2">
                  <a:alpha val="0"/>
                </a:srgbClr>
              </a:gs>
              <a:gs pos="100000">
                <a:srgbClr val="F2F2F2"/>
              </a:gs>
            </a:gsLst>
            <a:lin ang="162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8580" tIns="480060" rIns="6858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E04E39"/>
              </a:buClr>
              <a:buFontTx/>
              <a:buNone/>
            </a:pPr>
            <a:endParaRPr lang="en-US" altLang="en-US" sz="900" b="1" dirty="0">
              <a:solidFill>
                <a:srgbClr val="63666A"/>
              </a:solidFill>
              <a:latin typeface="Roboto" panose="02000000000000000000" pitchFamily="2" charset="0"/>
            </a:endParaRPr>
          </a:p>
          <a:p>
            <a:pPr algn="ctr">
              <a:lnSpc>
                <a:spcPct val="120000"/>
              </a:lnSpc>
              <a:spcBef>
                <a:spcPct val="0"/>
              </a:spcBef>
              <a:buClr>
                <a:srgbClr val="E04E39"/>
              </a:buClr>
              <a:buFontTx/>
              <a:buNone/>
            </a:pPr>
            <a:r>
              <a:rPr lang="en-US" altLang="en-US" sz="1400" dirty="0">
                <a:solidFill>
                  <a:srgbClr val="63666A"/>
                </a:solidFill>
                <a:latin typeface="Roboto Medium" panose="02000000000000000000" pitchFamily="2" charset="0"/>
              </a:rPr>
              <a:t>Amy Easley</a:t>
            </a:r>
            <a:br>
              <a:rPr lang="en-US" altLang="en-US" sz="1200" dirty="0">
                <a:solidFill>
                  <a:srgbClr val="63666A"/>
                </a:solidFill>
                <a:latin typeface="Roboto Medium" panose="02000000000000000000" pitchFamily="2" charset="0"/>
              </a:rPr>
            </a:br>
            <a:endParaRPr lang="en-US" altLang="en-US" sz="900" dirty="0">
              <a:solidFill>
                <a:srgbClr val="63666A"/>
              </a:solidFill>
              <a:latin typeface="Roboto Medium" panose="02000000000000000000" pitchFamily="2" charset="0"/>
            </a:endParaRPr>
          </a:p>
          <a:p>
            <a:pPr algn="ctr">
              <a:lnSpc>
                <a:spcPct val="120000"/>
              </a:lnSpc>
              <a:spcBef>
                <a:spcPct val="0"/>
              </a:spcBef>
              <a:buClr>
                <a:srgbClr val="E04E39"/>
              </a:buClr>
              <a:buFontTx/>
              <a:buNone/>
            </a:pPr>
            <a:r>
              <a:rPr lang="en-US" altLang="en-US" sz="1100" dirty="0">
                <a:solidFill>
                  <a:srgbClr val="151515"/>
                </a:solidFill>
                <a:latin typeface="Roboto Light" panose="02000000000000000000" pitchFamily="2" charset="0"/>
              </a:rPr>
              <a:t>Western Washington</a:t>
            </a:r>
          </a:p>
          <a:p>
            <a:pPr algn="ctr">
              <a:lnSpc>
                <a:spcPct val="120000"/>
              </a:lnSpc>
              <a:spcBef>
                <a:spcPct val="0"/>
              </a:spcBef>
              <a:buClr>
                <a:srgbClr val="E04E39"/>
              </a:buClr>
              <a:buFontTx/>
              <a:buNone/>
            </a:pPr>
            <a:r>
              <a:rPr lang="en-US" altLang="en-US" sz="900" u="sng" dirty="0">
                <a:solidFill>
                  <a:srgbClr val="0000FF"/>
                </a:solidFill>
                <a:latin typeface="Roboto" panose="02000000000000000000" pitchFamily="2" charset="0"/>
                <a:cs typeface="Calibri" panose="020F0502020204030204" pitchFamily="34" charset="0"/>
                <a:hlinkClick r:id="rId5"/>
              </a:rPr>
              <a:t>amy.easley@premera.com</a:t>
            </a:r>
            <a:endParaRPr lang="en-US" altLang="en-US" sz="900" u="sng" dirty="0">
              <a:solidFill>
                <a:srgbClr val="0000FF"/>
              </a:solidFill>
              <a:latin typeface="Roboto" panose="02000000000000000000" pitchFamily="2" charset="0"/>
              <a:cs typeface="Calibri" panose="020F0502020204030204" pitchFamily="34" charset="0"/>
            </a:endParaRPr>
          </a:p>
          <a:p>
            <a:pPr algn="ctr">
              <a:lnSpc>
                <a:spcPct val="120000"/>
              </a:lnSpc>
              <a:spcBef>
                <a:spcPct val="0"/>
              </a:spcBef>
              <a:buClr>
                <a:srgbClr val="E04E39"/>
              </a:buClr>
              <a:buFontTx/>
              <a:buNone/>
            </a:pPr>
            <a:r>
              <a:rPr lang="en-US" altLang="en-US" sz="1100" dirty="0">
                <a:solidFill>
                  <a:srgbClr val="63666A"/>
                </a:solidFill>
                <a:latin typeface="Roboto" panose="02000000000000000000" pitchFamily="2" charset="0"/>
                <a:cs typeface="Calibri" panose="020F0502020204030204" pitchFamily="34" charset="0"/>
              </a:rPr>
              <a:t>Cell: 206-369-6330 </a:t>
            </a:r>
            <a:endParaRPr lang="en-US" altLang="en-US" sz="1100" dirty="0">
              <a:solidFill>
                <a:srgbClr val="151515"/>
              </a:solidFill>
              <a:latin typeface="Roboto Light" panose="02000000000000000000" pitchFamily="2" charset="0"/>
            </a:endParaRPr>
          </a:p>
        </p:txBody>
      </p:sp>
      <p:sp>
        <p:nvSpPr>
          <p:cNvPr id="123912" name="Rectangle 14">
            <a:extLst>
              <a:ext uri="{FF2B5EF4-FFF2-40B4-BE49-F238E27FC236}">
                <a16:creationId xmlns:a16="http://schemas.microsoft.com/office/drawing/2014/main" id="{881219F1-952F-413F-B143-C67F5DE84A54}"/>
              </a:ext>
            </a:extLst>
          </p:cNvPr>
          <p:cNvSpPr>
            <a:spLocks noChangeArrowheads="1"/>
          </p:cNvSpPr>
          <p:nvPr/>
        </p:nvSpPr>
        <p:spPr bwMode="auto">
          <a:xfrm>
            <a:off x="21544" y="1595213"/>
            <a:ext cx="1579334" cy="3175000"/>
          </a:xfrm>
          <a:prstGeom prst="rect">
            <a:avLst/>
          </a:prstGeom>
          <a:gradFill rotWithShape="1">
            <a:gsLst>
              <a:gs pos="0">
                <a:srgbClr val="DFE0E2">
                  <a:alpha val="0"/>
                </a:srgbClr>
              </a:gs>
              <a:gs pos="100000">
                <a:srgbClr val="F2F2F2"/>
              </a:gs>
            </a:gsLst>
            <a:lin ang="162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8580" tIns="480060" rIns="6858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E04E39"/>
              </a:buClr>
              <a:buFontTx/>
              <a:buNone/>
            </a:pPr>
            <a:endParaRPr lang="en-US" altLang="en-US" sz="900" dirty="0">
              <a:solidFill>
                <a:srgbClr val="63666A"/>
              </a:solidFill>
              <a:latin typeface="Roboto Medium" panose="02000000000000000000" pitchFamily="2" charset="0"/>
            </a:endParaRPr>
          </a:p>
          <a:p>
            <a:pPr algn="ctr">
              <a:lnSpc>
                <a:spcPct val="120000"/>
              </a:lnSpc>
              <a:spcBef>
                <a:spcPct val="0"/>
              </a:spcBef>
              <a:buClr>
                <a:srgbClr val="E04E39"/>
              </a:buClr>
              <a:buFontTx/>
              <a:buNone/>
            </a:pPr>
            <a:r>
              <a:rPr lang="en-US" altLang="en-US" sz="1400" dirty="0">
                <a:solidFill>
                  <a:srgbClr val="63666A"/>
                </a:solidFill>
                <a:latin typeface="Roboto Medium" panose="02000000000000000000" pitchFamily="2" charset="0"/>
              </a:rPr>
              <a:t>Ben Helsel</a:t>
            </a:r>
          </a:p>
          <a:p>
            <a:pPr algn="ctr">
              <a:lnSpc>
                <a:spcPct val="120000"/>
              </a:lnSpc>
              <a:spcBef>
                <a:spcPct val="0"/>
              </a:spcBef>
              <a:buClr>
                <a:srgbClr val="E04E39"/>
              </a:buClr>
              <a:buFontTx/>
              <a:buNone/>
            </a:pPr>
            <a:br>
              <a:rPr lang="en-US" altLang="en-US" sz="900" dirty="0">
                <a:solidFill>
                  <a:srgbClr val="63666A"/>
                </a:solidFill>
                <a:latin typeface="Roboto" panose="02000000000000000000" pitchFamily="2" charset="0"/>
              </a:rPr>
            </a:br>
            <a:r>
              <a:rPr lang="en-US" altLang="en-US" sz="1100" dirty="0">
                <a:solidFill>
                  <a:srgbClr val="151515"/>
                </a:solidFill>
                <a:latin typeface="Roboto Light" panose="02000000000000000000" pitchFamily="2" charset="0"/>
              </a:rPr>
              <a:t>Washington</a:t>
            </a:r>
          </a:p>
          <a:p>
            <a:pPr algn="ctr">
              <a:lnSpc>
                <a:spcPct val="120000"/>
              </a:lnSpc>
              <a:spcBef>
                <a:spcPct val="0"/>
              </a:spcBef>
              <a:buClr>
                <a:srgbClr val="E04E39"/>
              </a:buClr>
              <a:buFontTx/>
              <a:buNone/>
            </a:pPr>
            <a:r>
              <a:rPr lang="en-US" altLang="en-US" sz="800" u="sng" dirty="0">
                <a:solidFill>
                  <a:srgbClr val="63666A"/>
                </a:solidFill>
                <a:latin typeface="Roboto" panose="02000000000000000000" pitchFamily="2" charset="0"/>
                <a:cs typeface="Calibri" panose="020F0502020204030204" pitchFamily="34" charset="0"/>
                <a:hlinkClick r:id="rId6"/>
              </a:rPr>
              <a:t>benjamin.helsel@premera.com</a:t>
            </a:r>
            <a:endParaRPr lang="en-US" altLang="en-US" sz="800" u="sng" dirty="0">
              <a:solidFill>
                <a:srgbClr val="63666A"/>
              </a:solidFill>
              <a:latin typeface="Roboto" panose="02000000000000000000" pitchFamily="2" charset="0"/>
              <a:cs typeface="Calibri" panose="020F0502020204030204" pitchFamily="34" charset="0"/>
            </a:endParaRPr>
          </a:p>
          <a:p>
            <a:pPr algn="ctr">
              <a:lnSpc>
                <a:spcPct val="120000"/>
              </a:lnSpc>
              <a:spcBef>
                <a:spcPct val="0"/>
              </a:spcBef>
              <a:buClr>
                <a:srgbClr val="E04E39"/>
              </a:buClr>
              <a:buFontTx/>
              <a:buNone/>
            </a:pPr>
            <a:r>
              <a:rPr lang="en-US" altLang="en-US" sz="1100" dirty="0">
                <a:solidFill>
                  <a:srgbClr val="63666A"/>
                </a:solidFill>
                <a:latin typeface="Roboto" panose="02000000000000000000" pitchFamily="2" charset="0"/>
                <a:cs typeface="Calibri" panose="020F0502020204030204" pitchFamily="34" charset="0"/>
              </a:rPr>
              <a:t>Cell: 206-915-0559 </a:t>
            </a:r>
            <a:endParaRPr lang="en-US" altLang="en-US" sz="1100" dirty="0">
              <a:solidFill>
                <a:srgbClr val="313335"/>
              </a:solidFill>
              <a:latin typeface="Roboto" panose="02000000000000000000" pitchFamily="2" charset="0"/>
            </a:endParaRPr>
          </a:p>
        </p:txBody>
      </p:sp>
      <p:sp>
        <p:nvSpPr>
          <p:cNvPr id="16" name="Oval 15">
            <a:extLst>
              <a:ext uri="{FF2B5EF4-FFF2-40B4-BE49-F238E27FC236}">
                <a16:creationId xmlns:a16="http://schemas.microsoft.com/office/drawing/2014/main" id="{1A0D7B98-F75E-48D9-B17B-284DD0B610B7}"/>
              </a:ext>
            </a:extLst>
          </p:cNvPr>
          <p:cNvSpPr/>
          <p:nvPr/>
        </p:nvSpPr>
        <p:spPr>
          <a:xfrm>
            <a:off x="449601" y="1203559"/>
            <a:ext cx="794885" cy="794885"/>
          </a:xfrm>
          <a:prstGeom prst="ellipse">
            <a:avLst/>
          </a:prstGeom>
          <a:noFill/>
          <a:ln w="9525" cap="flat" cmpd="sng" algn="ctr">
            <a:gradFill>
              <a:gsLst>
                <a:gs pos="0">
                  <a:srgbClr val="0085CA"/>
                </a:gs>
                <a:gs pos="100000">
                  <a:srgbClr val="00A7B5"/>
                </a:gs>
              </a:gsLst>
              <a:lin ang="5400000" scaled="1"/>
            </a:gradFill>
            <a:prstDash val="solid"/>
          </a:ln>
          <a:effectLst/>
        </p:spPr>
        <p:txBody>
          <a:bodyPr anchor="ctr"/>
          <a:lstStyle/>
          <a:p>
            <a:pPr algn="ctr" defTabSz="685783">
              <a:defRPr/>
            </a:pPr>
            <a:endParaRPr lang="en-US" kern="0" dirty="0">
              <a:solidFill>
                <a:prstClr val="white"/>
              </a:solidFill>
              <a:latin typeface="Calibri"/>
              <a:ea typeface="Roboto" panose="02000000000000000000" pitchFamily="2" charset="0"/>
              <a:cs typeface="Roboto" panose="02000000000000000000" pitchFamily="2" charset="0"/>
            </a:endParaRPr>
          </a:p>
        </p:txBody>
      </p:sp>
      <p:sp>
        <p:nvSpPr>
          <p:cNvPr id="18" name="Oval 17">
            <a:extLst>
              <a:ext uri="{FF2B5EF4-FFF2-40B4-BE49-F238E27FC236}">
                <a16:creationId xmlns:a16="http://schemas.microsoft.com/office/drawing/2014/main" id="{E31D4B40-3822-4BE2-9CE5-D5F0DD6ECBF6}"/>
              </a:ext>
            </a:extLst>
          </p:cNvPr>
          <p:cNvSpPr/>
          <p:nvPr/>
        </p:nvSpPr>
        <p:spPr>
          <a:xfrm>
            <a:off x="2365512" y="1203559"/>
            <a:ext cx="794885" cy="794885"/>
          </a:xfrm>
          <a:prstGeom prst="ellipse">
            <a:avLst/>
          </a:prstGeom>
          <a:noFill/>
          <a:ln w="9525" cap="flat" cmpd="sng" algn="ctr">
            <a:gradFill>
              <a:gsLst>
                <a:gs pos="0">
                  <a:srgbClr val="0085CA"/>
                </a:gs>
                <a:gs pos="100000">
                  <a:srgbClr val="00A7B5"/>
                </a:gs>
              </a:gsLst>
              <a:lin ang="5400000" scaled="1"/>
            </a:gradFill>
            <a:prstDash val="solid"/>
          </a:ln>
          <a:effectLst/>
        </p:spPr>
        <p:txBody>
          <a:bodyPr anchor="ctr"/>
          <a:lstStyle/>
          <a:p>
            <a:pPr algn="ctr" defTabSz="685783">
              <a:defRPr/>
            </a:pPr>
            <a:endParaRPr lang="en-US" kern="0" dirty="0">
              <a:solidFill>
                <a:prstClr val="white"/>
              </a:solidFill>
              <a:latin typeface="Calibri"/>
              <a:ea typeface="Roboto" panose="02000000000000000000" pitchFamily="2" charset="0"/>
              <a:cs typeface="Roboto" panose="02000000000000000000" pitchFamily="2" charset="0"/>
            </a:endParaRPr>
          </a:p>
        </p:txBody>
      </p:sp>
      <p:sp>
        <p:nvSpPr>
          <p:cNvPr id="20" name="Oval 19">
            <a:extLst>
              <a:ext uri="{FF2B5EF4-FFF2-40B4-BE49-F238E27FC236}">
                <a16:creationId xmlns:a16="http://schemas.microsoft.com/office/drawing/2014/main" id="{004B4BC0-F27D-4E2C-8F77-012A457F1516}"/>
              </a:ext>
            </a:extLst>
          </p:cNvPr>
          <p:cNvSpPr/>
          <p:nvPr/>
        </p:nvSpPr>
        <p:spPr>
          <a:xfrm>
            <a:off x="4238696" y="1203559"/>
            <a:ext cx="794885" cy="794885"/>
          </a:xfrm>
          <a:prstGeom prst="ellipse">
            <a:avLst/>
          </a:prstGeom>
          <a:noFill/>
          <a:ln w="9525" cap="flat" cmpd="sng" algn="ctr">
            <a:gradFill>
              <a:gsLst>
                <a:gs pos="0">
                  <a:srgbClr val="0085CA"/>
                </a:gs>
                <a:gs pos="100000">
                  <a:srgbClr val="00A7B5"/>
                </a:gs>
              </a:gsLst>
              <a:lin ang="5400000" scaled="1"/>
            </a:gradFill>
            <a:prstDash val="solid"/>
          </a:ln>
          <a:effectLst/>
        </p:spPr>
        <p:txBody>
          <a:bodyPr anchor="ctr"/>
          <a:lstStyle/>
          <a:p>
            <a:pPr algn="ctr" defTabSz="685783">
              <a:defRPr/>
            </a:pPr>
            <a:endParaRPr lang="en-US" kern="0" dirty="0">
              <a:solidFill>
                <a:prstClr val="white"/>
              </a:solidFill>
              <a:latin typeface="Calibri"/>
              <a:ea typeface="Roboto" panose="02000000000000000000" pitchFamily="2" charset="0"/>
              <a:cs typeface="Roboto" panose="02000000000000000000" pitchFamily="2" charset="0"/>
            </a:endParaRPr>
          </a:p>
        </p:txBody>
      </p:sp>
      <p:sp>
        <p:nvSpPr>
          <p:cNvPr id="22" name="Oval 21">
            <a:extLst>
              <a:ext uri="{FF2B5EF4-FFF2-40B4-BE49-F238E27FC236}">
                <a16:creationId xmlns:a16="http://schemas.microsoft.com/office/drawing/2014/main" id="{0DE38336-B621-411B-BB42-451FB06CBE7C}"/>
              </a:ext>
            </a:extLst>
          </p:cNvPr>
          <p:cNvSpPr/>
          <p:nvPr/>
        </p:nvSpPr>
        <p:spPr>
          <a:xfrm>
            <a:off x="6121023" y="1203559"/>
            <a:ext cx="794885" cy="794885"/>
          </a:xfrm>
          <a:prstGeom prst="ellipse">
            <a:avLst/>
          </a:prstGeom>
          <a:noFill/>
          <a:ln w="9525" cap="flat" cmpd="sng" algn="ctr">
            <a:gradFill>
              <a:gsLst>
                <a:gs pos="0">
                  <a:srgbClr val="0085CA"/>
                </a:gs>
                <a:gs pos="100000">
                  <a:srgbClr val="00A7B5"/>
                </a:gs>
              </a:gsLst>
              <a:lin ang="5400000" scaled="1"/>
            </a:gradFill>
            <a:prstDash val="solid"/>
          </a:ln>
          <a:effectLst/>
        </p:spPr>
        <p:txBody>
          <a:bodyPr anchor="ctr"/>
          <a:lstStyle/>
          <a:p>
            <a:pPr algn="ctr" defTabSz="685783">
              <a:defRPr/>
            </a:pPr>
            <a:endParaRPr lang="en-US" kern="0" dirty="0">
              <a:solidFill>
                <a:prstClr val="white"/>
              </a:solidFill>
              <a:latin typeface="Calibri"/>
              <a:ea typeface="Roboto" panose="02000000000000000000" pitchFamily="2" charset="0"/>
              <a:cs typeface="Roboto" panose="02000000000000000000" pitchFamily="2" charset="0"/>
            </a:endParaRPr>
          </a:p>
        </p:txBody>
      </p:sp>
      <p:pic>
        <p:nvPicPr>
          <p:cNvPr id="123925" name="Picture 28">
            <a:extLst>
              <a:ext uri="{FF2B5EF4-FFF2-40B4-BE49-F238E27FC236}">
                <a16:creationId xmlns:a16="http://schemas.microsoft.com/office/drawing/2014/main" id="{66A64F1F-5C4D-4BE5-9BCC-5BD7679197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6622" y="1038135"/>
            <a:ext cx="1095571"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6" name="Slide Number Placeholder 2">
            <a:extLst>
              <a:ext uri="{FF2B5EF4-FFF2-40B4-BE49-F238E27FC236}">
                <a16:creationId xmlns:a16="http://schemas.microsoft.com/office/drawing/2014/main" id="{5F4A61FB-E598-46AD-A06D-004A662A5A7E}"/>
              </a:ext>
            </a:extLst>
          </p:cNvPr>
          <p:cNvSpPr txBox="1">
            <a:spLocks noGrp="1"/>
          </p:cNvSpPr>
          <p:nvPr/>
        </p:nvSpPr>
        <p:spPr bwMode="auto">
          <a:xfrm>
            <a:off x="609600" y="4800600"/>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5F46134-538F-4D64-A25F-121096A611F0}" type="slidenum">
              <a:rPr lang="en-US" altLang="en-US" sz="1200">
                <a:solidFill>
                  <a:srgbClr val="FFFFFF"/>
                </a:solidFill>
                <a:latin typeface="Roboto Light" panose="02000000000000000000" pitchFamily="2" charset="0"/>
              </a:rPr>
              <a:pPr algn="ctr" eaLnBrk="1" hangingPunct="1">
                <a:spcBef>
                  <a:spcPct val="0"/>
                </a:spcBef>
                <a:buFontTx/>
                <a:buNone/>
              </a:pPr>
              <a:t>3</a:t>
            </a:fld>
            <a:endParaRPr lang="en-US" altLang="en-US" sz="1200">
              <a:solidFill>
                <a:srgbClr val="FFFFFF"/>
              </a:solidFill>
              <a:latin typeface="Roboto Light" panose="02000000000000000000" pitchFamily="2" charset="0"/>
            </a:endParaRPr>
          </a:p>
        </p:txBody>
      </p:sp>
      <p:pic>
        <p:nvPicPr>
          <p:cNvPr id="123927" name="Picture 19" descr="premera-white.png">
            <a:extLst>
              <a:ext uri="{FF2B5EF4-FFF2-40B4-BE49-F238E27FC236}">
                <a16:creationId xmlns:a16="http://schemas.microsoft.com/office/drawing/2014/main" id="{E8D5CF5D-CB53-4914-BB19-8EFAB321D64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8" name="Footer Placeholder 1">
            <a:extLst>
              <a:ext uri="{FF2B5EF4-FFF2-40B4-BE49-F238E27FC236}">
                <a16:creationId xmlns:a16="http://schemas.microsoft.com/office/drawing/2014/main" id="{5B2B0241-4E2F-41CA-949E-EF2599DD8B3D}"/>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30" name="Rectangle 29">
            <a:extLst>
              <a:ext uri="{FF2B5EF4-FFF2-40B4-BE49-F238E27FC236}">
                <a16:creationId xmlns:a16="http://schemas.microsoft.com/office/drawing/2014/main" id="{076EA800-051C-4F9B-A163-F24B7E76B0D2}"/>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3930" name="Slide Number Placeholder 2">
            <a:extLst>
              <a:ext uri="{FF2B5EF4-FFF2-40B4-BE49-F238E27FC236}">
                <a16:creationId xmlns:a16="http://schemas.microsoft.com/office/drawing/2014/main" id="{91C897F8-FB59-4D30-B616-048AD7466546}"/>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E369960-D0F8-49AA-9A1A-0A2002A1A1B0}" type="slidenum">
              <a:rPr lang="en-US" altLang="en-US" sz="1200">
                <a:solidFill>
                  <a:srgbClr val="FFFFFF"/>
                </a:solidFill>
                <a:latin typeface="Roboto Light" panose="02000000000000000000" pitchFamily="2" charset="0"/>
              </a:rPr>
              <a:pPr algn="ctr" eaLnBrk="1" hangingPunct="1">
                <a:spcBef>
                  <a:spcPct val="0"/>
                </a:spcBef>
                <a:buFontTx/>
                <a:buNone/>
              </a:pPr>
              <a:t>3</a:t>
            </a:fld>
            <a:endParaRPr lang="en-US" altLang="en-US" sz="1200">
              <a:solidFill>
                <a:srgbClr val="FFFFFF"/>
              </a:solidFill>
              <a:latin typeface="Roboto Light" panose="02000000000000000000" pitchFamily="2" charset="0"/>
            </a:endParaRPr>
          </a:p>
        </p:txBody>
      </p:sp>
      <p:sp>
        <p:nvSpPr>
          <p:cNvPr id="123931" name="Footer Placeholder 1">
            <a:extLst>
              <a:ext uri="{FF2B5EF4-FFF2-40B4-BE49-F238E27FC236}">
                <a16:creationId xmlns:a16="http://schemas.microsoft.com/office/drawing/2014/main" id="{41FFBCF5-5F88-41C7-BB71-264EB2E617DA}"/>
              </a:ext>
            </a:extLst>
          </p:cNvPr>
          <p:cNvSpPr txBox="1">
            <a:spLocks/>
          </p:cNvSpPr>
          <p:nvPr/>
        </p:nvSpPr>
        <p:spPr bwMode="auto">
          <a:xfrm>
            <a:off x="12700" y="4754563"/>
            <a:ext cx="363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rgbClr val="FFFFFF"/>
                </a:solidFill>
                <a:latin typeface="Roboto Light" panose="02000000000000000000" pitchFamily="2" charset="0"/>
                <a:ea typeface="MS PGothic" panose="020B0600070205080204" pitchFamily="34" charset="-128"/>
                <a:cs typeface="Roboto Light" panose="02000000000000000000" pitchFamily="2" charset="0"/>
              </a:rPr>
              <a:t>© 2020 Premera. Proprietary and Confidential.</a:t>
            </a:r>
          </a:p>
        </p:txBody>
      </p:sp>
      <p:pic>
        <p:nvPicPr>
          <p:cNvPr id="123932" name="Picture 16" descr="premera-white.png">
            <a:extLst>
              <a:ext uri="{FF2B5EF4-FFF2-40B4-BE49-F238E27FC236}">
                <a16:creationId xmlns:a16="http://schemas.microsoft.com/office/drawing/2014/main" id="{BEE7BEB5-822C-4382-B7E1-F19C5F20D5C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32750" y="4865688"/>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5">
            <a:extLst>
              <a:ext uri="{FF2B5EF4-FFF2-40B4-BE49-F238E27FC236}">
                <a16:creationId xmlns:a16="http://schemas.microsoft.com/office/drawing/2014/main" id="{68EA5EBF-BF5F-4A94-9854-E1533AC79A80}"/>
              </a:ext>
            </a:extLst>
          </p:cNvPr>
          <p:cNvSpPr txBox="1">
            <a:spLocks noChangeArrowheads="1"/>
          </p:cNvSpPr>
          <p:nvPr/>
        </p:nvSpPr>
        <p:spPr bwMode="auto">
          <a:xfrm>
            <a:off x="641350" y="331788"/>
            <a:ext cx="776287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2600" dirty="0">
                <a:solidFill>
                  <a:schemeClr val="tx2">
                    <a:lumMod val="75000"/>
                  </a:schemeClr>
                </a:solidFill>
                <a:latin typeface="Lora Regular" panose="00000500000000000000" pitchFamily="2" charset="0"/>
              </a:rPr>
              <a:t>Team Introductions</a:t>
            </a:r>
            <a:endParaRPr lang="en-US" altLang="en-US" sz="1200" dirty="0">
              <a:solidFill>
                <a:schemeClr val="accent1"/>
              </a:solidFill>
              <a:latin typeface="Lora Regular" panose="00000500000000000000" pitchFamily="2" charset="0"/>
            </a:endParaRPr>
          </a:p>
        </p:txBody>
      </p:sp>
      <p:pic>
        <p:nvPicPr>
          <p:cNvPr id="123935" name="Picture 4" descr="A person wearing a suit and tie smiling and looking at the camera&#10;&#10;Description automatically generated">
            <a:extLst>
              <a:ext uri="{FF2B5EF4-FFF2-40B4-BE49-F238E27FC236}">
                <a16:creationId xmlns:a16="http://schemas.microsoft.com/office/drawing/2014/main" id="{0818EEAE-7D9F-4991-A9F1-351FD3150C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545" y="1203559"/>
            <a:ext cx="14033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36" name="Picture 1" descr="A child posing for a picture&#10;&#10;Description automatically generated">
            <a:extLst>
              <a:ext uri="{FF2B5EF4-FFF2-40B4-BE49-F238E27FC236}">
                <a16:creationId xmlns:a16="http://schemas.microsoft.com/office/drawing/2014/main" id="{86EB5E74-C562-4505-A381-56E72B3E52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3331" y="973139"/>
            <a:ext cx="100209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id-F00D46C6-FC40-432C-8693-DFB1AD230CD0" descr="Image.jpeg">
            <a:extLst>
              <a:ext uri="{FF2B5EF4-FFF2-40B4-BE49-F238E27FC236}">
                <a16:creationId xmlns:a16="http://schemas.microsoft.com/office/drawing/2014/main" id="{4FE5B785-B796-4AF9-9239-FC01311130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6840" y="978628"/>
            <a:ext cx="87285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1">
            <a:extLst>
              <a:ext uri="{FF2B5EF4-FFF2-40B4-BE49-F238E27FC236}">
                <a16:creationId xmlns:a16="http://schemas.microsoft.com/office/drawing/2014/main" id="{D690C0BC-F236-4118-B0BF-5D8E2D8A273A}"/>
              </a:ext>
            </a:extLst>
          </p:cNvPr>
          <p:cNvSpPr>
            <a:spLocks noChangeArrowheads="1"/>
          </p:cNvSpPr>
          <p:nvPr/>
        </p:nvSpPr>
        <p:spPr bwMode="auto">
          <a:xfrm>
            <a:off x="7348537" y="1533527"/>
            <a:ext cx="1728788" cy="3152473"/>
          </a:xfrm>
          <a:prstGeom prst="rect">
            <a:avLst/>
          </a:prstGeom>
          <a:gradFill rotWithShape="1">
            <a:gsLst>
              <a:gs pos="0">
                <a:srgbClr val="DFE0E2">
                  <a:alpha val="0"/>
                </a:srgbClr>
              </a:gs>
              <a:gs pos="100000">
                <a:srgbClr val="F2F2F2"/>
              </a:gs>
            </a:gsLst>
            <a:lin ang="162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8580" tIns="480060" rIns="6858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E04E39"/>
              </a:buClr>
              <a:buFontTx/>
              <a:buNone/>
            </a:pPr>
            <a:endParaRPr lang="en-US" altLang="en-US" sz="900" dirty="0">
              <a:solidFill>
                <a:srgbClr val="63666A"/>
              </a:solidFill>
              <a:latin typeface="Roboto" panose="02000000000000000000" pitchFamily="2" charset="0"/>
            </a:endParaRPr>
          </a:p>
          <a:p>
            <a:pPr algn="ctr">
              <a:lnSpc>
                <a:spcPct val="120000"/>
              </a:lnSpc>
              <a:spcBef>
                <a:spcPct val="0"/>
              </a:spcBef>
              <a:buClr>
                <a:srgbClr val="E04E39"/>
              </a:buClr>
              <a:buFontTx/>
              <a:buNone/>
            </a:pPr>
            <a:r>
              <a:rPr lang="en-US" altLang="en-US" sz="1400" dirty="0">
                <a:solidFill>
                  <a:srgbClr val="63666A"/>
                </a:solidFill>
                <a:latin typeface="Roboto Medium" panose="02000000000000000000" pitchFamily="2" charset="0"/>
              </a:rPr>
              <a:t>Rachel Miller</a:t>
            </a:r>
            <a:br>
              <a:rPr lang="en-US" altLang="en-US" sz="900" dirty="0">
                <a:solidFill>
                  <a:srgbClr val="63666A"/>
                </a:solidFill>
                <a:latin typeface="Roboto" panose="02000000000000000000" pitchFamily="2" charset="0"/>
              </a:rPr>
            </a:br>
            <a:endParaRPr lang="en-US" altLang="en-US" sz="900" dirty="0">
              <a:solidFill>
                <a:srgbClr val="63666A"/>
              </a:solidFill>
              <a:latin typeface="Roboto" panose="02000000000000000000" pitchFamily="2" charset="0"/>
            </a:endParaRPr>
          </a:p>
          <a:p>
            <a:pPr algn="ctr">
              <a:lnSpc>
                <a:spcPct val="120000"/>
              </a:lnSpc>
              <a:spcBef>
                <a:spcPct val="0"/>
              </a:spcBef>
              <a:buClr>
                <a:srgbClr val="E04E39"/>
              </a:buClr>
              <a:buFontTx/>
              <a:buNone/>
            </a:pPr>
            <a:r>
              <a:rPr lang="en-US" altLang="en-US" sz="1100" dirty="0">
                <a:solidFill>
                  <a:srgbClr val="151515"/>
                </a:solidFill>
                <a:latin typeface="Roboto Light" panose="02000000000000000000" pitchFamily="2" charset="0"/>
              </a:rPr>
              <a:t>Eastern Washington</a:t>
            </a:r>
          </a:p>
          <a:p>
            <a:pPr algn="ctr">
              <a:lnSpc>
                <a:spcPct val="120000"/>
              </a:lnSpc>
              <a:spcBef>
                <a:spcPct val="0"/>
              </a:spcBef>
              <a:buClr>
                <a:srgbClr val="E04E39"/>
              </a:buClr>
              <a:buFontTx/>
              <a:buNone/>
            </a:pPr>
            <a:r>
              <a:rPr lang="en-US" altLang="en-US" sz="900" u="sng" dirty="0">
                <a:solidFill>
                  <a:srgbClr val="0563C1"/>
                </a:solidFill>
                <a:latin typeface="Roboto" panose="02000000000000000000" pitchFamily="2" charset="0"/>
                <a:cs typeface="Calibri" panose="020F0502020204030204" pitchFamily="34" charset="0"/>
                <a:hlinkClick r:id="rId12"/>
              </a:rPr>
              <a:t>rachel.miller@premera.com</a:t>
            </a:r>
            <a:endParaRPr lang="en-US" altLang="en-US" sz="900" u="sng" dirty="0">
              <a:solidFill>
                <a:srgbClr val="0563C1"/>
              </a:solidFill>
              <a:latin typeface="Roboto" panose="02000000000000000000" pitchFamily="2" charset="0"/>
              <a:cs typeface="Calibri" panose="020F0502020204030204" pitchFamily="34" charset="0"/>
            </a:endParaRPr>
          </a:p>
          <a:p>
            <a:pPr algn="ctr">
              <a:lnSpc>
                <a:spcPct val="120000"/>
              </a:lnSpc>
              <a:spcBef>
                <a:spcPct val="0"/>
              </a:spcBef>
              <a:buClr>
                <a:srgbClr val="E04E39"/>
              </a:buClr>
              <a:buFontTx/>
              <a:buNone/>
            </a:pPr>
            <a:r>
              <a:rPr lang="en-US" altLang="en-US" sz="1100" dirty="0">
                <a:solidFill>
                  <a:srgbClr val="63666A"/>
                </a:solidFill>
                <a:latin typeface="Roboto" panose="02000000000000000000" pitchFamily="2" charset="0"/>
                <a:cs typeface="Calibri" panose="020F0502020204030204" pitchFamily="34" charset="0"/>
              </a:rPr>
              <a:t>Cell: 509-368-1912 </a:t>
            </a:r>
            <a:endParaRPr lang="en-US" altLang="en-US" sz="1100" dirty="0">
              <a:solidFill>
                <a:srgbClr val="151515"/>
              </a:solidFill>
              <a:latin typeface="Roboto Light" panose="02000000000000000000" pitchFamily="2" charset="0"/>
            </a:endParaRPr>
          </a:p>
        </p:txBody>
      </p:sp>
      <p:pic>
        <p:nvPicPr>
          <p:cNvPr id="3" name="Picture 2">
            <a:extLst>
              <a:ext uri="{FF2B5EF4-FFF2-40B4-BE49-F238E27FC236}">
                <a16:creationId xmlns:a16="http://schemas.microsoft.com/office/drawing/2014/main" id="{0D6AD2DB-19D8-42F6-AA42-D7D71F785426}"/>
              </a:ext>
            </a:extLst>
          </p:cNvPr>
          <p:cNvPicPr>
            <a:picLocks noChangeAspect="1"/>
          </p:cNvPicPr>
          <p:nvPr/>
        </p:nvPicPr>
        <p:blipFill>
          <a:blip r:embed="rId13"/>
          <a:stretch>
            <a:fillRect/>
          </a:stretch>
        </p:blipFill>
        <p:spPr>
          <a:xfrm>
            <a:off x="7758926" y="1042387"/>
            <a:ext cx="908010" cy="1097280"/>
          </a:xfrm>
          <a:prstGeom prst="rect">
            <a:avLst/>
          </a:prstGeom>
        </p:spPr>
      </p:pic>
    </p:spTree>
    <p:extLst>
      <p:ext uri="{BB962C8B-B14F-4D97-AF65-F5344CB8AC3E}">
        <p14:creationId xmlns:p14="http://schemas.microsoft.com/office/powerpoint/2010/main" val="5130213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a:extLst>
              <a:ext uri="{FF2B5EF4-FFF2-40B4-BE49-F238E27FC236}">
                <a16:creationId xmlns:a16="http://schemas.microsoft.com/office/drawing/2014/main" id="{36953EBD-EE22-124F-AACA-E7BD335415AA}"/>
              </a:ext>
            </a:extLst>
          </p:cNvPr>
          <p:cNvSpPr>
            <a:spLocks noGrp="1" noChangeArrowheads="1"/>
          </p:cNvSpPr>
          <p:nvPr>
            <p:ph type="sldNum" sz="quarter" idx="4"/>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defTabSz="914400" eaLnBrk="1" hangingPunct="1">
              <a:spcBef>
                <a:spcPct val="0"/>
              </a:spcBef>
              <a:buFontTx/>
              <a:buNone/>
            </a:pPr>
            <a:r>
              <a:rPr lang="en-US" altLang="en-US" sz="1200" dirty="0">
                <a:solidFill>
                  <a:srgbClr val="FFFFFF"/>
                </a:solidFill>
                <a:cs typeface="Arial" panose="020B0604020202020204" pitchFamily="34" charset="0"/>
                <a:sym typeface="Roboto Light" panose="02000000000000000000" pitchFamily="2" charset="0"/>
              </a:rPr>
              <a:t>    </a:t>
            </a:r>
          </a:p>
        </p:txBody>
      </p:sp>
      <p:sp>
        <p:nvSpPr>
          <p:cNvPr id="145411" name="Title 3">
            <a:extLst>
              <a:ext uri="{FF2B5EF4-FFF2-40B4-BE49-F238E27FC236}">
                <a16:creationId xmlns:a16="http://schemas.microsoft.com/office/drawing/2014/main" id="{1971ED59-0AA3-1F42-8AF0-A7174B4E9E01}"/>
              </a:ext>
            </a:extLst>
          </p:cNvPr>
          <p:cNvSpPr txBox="1">
            <a:spLocks noChangeArrowheads="1"/>
          </p:cNvSpPr>
          <p:nvPr/>
        </p:nvSpPr>
        <p:spPr bwMode="auto">
          <a:xfrm>
            <a:off x="557784" y="256032"/>
            <a:ext cx="8686800" cy="493712"/>
          </a:xfrm>
          <a:prstGeom prst="rect">
            <a:avLst/>
          </a:prstGeom>
          <a:noFill/>
          <a:ln>
            <a:noFill/>
          </a:ln>
        </p:spPr>
        <p:txBody>
          <a:bodyPr lIns="0" anchor="ctr"/>
          <a:lstStyle>
            <a:lvl1pPr>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eaLnBrk="1" hangingPunct="1">
              <a:spcBef>
                <a:spcPct val="0"/>
              </a:spcBef>
              <a:buClr>
                <a:srgbClr val="000000"/>
              </a:buClr>
              <a:buFontTx/>
              <a:buNone/>
              <a:defRPr/>
            </a:pPr>
            <a:r>
              <a:rPr lang="en-US" altLang="en-US" sz="2600" dirty="0">
                <a:solidFill>
                  <a:schemeClr val="bg2">
                    <a:lumMod val="25000"/>
                  </a:schemeClr>
                </a:solidFill>
                <a:latin typeface="Lora Regular" panose="00000500000000000000" pitchFamily="2" charset="0"/>
                <a:cs typeface="Arial" panose="020B0604020202020204" pitchFamily="34" charset="0"/>
                <a:sym typeface="Lora" panose="00000500000000000000" pitchFamily="2" charset="0"/>
              </a:rPr>
              <a:t>Now Serving 4 Locations in Spokane!</a:t>
            </a:r>
          </a:p>
        </p:txBody>
      </p:sp>
      <p:sp>
        <p:nvSpPr>
          <p:cNvPr id="14" name="Rectangle 13">
            <a:extLst>
              <a:ext uri="{FF2B5EF4-FFF2-40B4-BE49-F238E27FC236}">
                <a16:creationId xmlns:a16="http://schemas.microsoft.com/office/drawing/2014/main" id="{E83FF36E-A280-4D4B-975D-0D02D2935AF2}"/>
              </a:ext>
            </a:extLst>
          </p:cNvPr>
          <p:cNvSpPr/>
          <p:nvPr/>
        </p:nvSpPr>
        <p:spPr>
          <a:xfrm>
            <a:off x="536887" y="1063798"/>
            <a:ext cx="8203431" cy="865187"/>
          </a:xfrm>
          <a:prstGeom prst="rect">
            <a:avLst/>
          </a:prstGeom>
          <a:gradFill flip="none" rotWithShape="1">
            <a:gsLst>
              <a:gs pos="0">
                <a:schemeClr val="accent2">
                  <a:alpha val="80000"/>
                </a:schemeClr>
              </a:gs>
              <a:gs pos="99000">
                <a:schemeClr val="tx2">
                  <a:alpha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Ins="0"/>
          <a:lstStyle>
            <a:lvl1pPr>
              <a:tabLst>
                <a:tab pos="762000" algn="l"/>
              </a:tabLst>
              <a:defRPr>
                <a:solidFill>
                  <a:schemeClr val="tx1"/>
                </a:solidFill>
                <a:latin typeface="Calibri" panose="020F0502020204030204" pitchFamily="34" charset="0"/>
                <a:cs typeface="Arial" panose="020B0604020202020204" pitchFamily="34" charset="0"/>
              </a:defRPr>
            </a:lvl1pPr>
            <a:lvl2pPr marL="742950" indent="-285750">
              <a:tabLst>
                <a:tab pos="762000" algn="l"/>
              </a:tabLst>
              <a:defRPr>
                <a:solidFill>
                  <a:schemeClr val="tx1"/>
                </a:solidFill>
                <a:latin typeface="Calibri" panose="020F0502020204030204" pitchFamily="34" charset="0"/>
                <a:cs typeface="Arial" panose="020B0604020202020204" pitchFamily="34" charset="0"/>
              </a:defRPr>
            </a:lvl2pPr>
            <a:lvl3pPr marL="1143000" indent="-228600">
              <a:tabLst>
                <a:tab pos="762000" algn="l"/>
              </a:tabLst>
              <a:defRPr>
                <a:solidFill>
                  <a:schemeClr val="tx1"/>
                </a:solidFill>
                <a:latin typeface="Calibri" panose="020F0502020204030204" pitchFamily="34" charset="0"/>
                <a:cs typeface="Arial" panose="020B0604020202020204" pitchFamily="34" charset="0"/>
              </a:defRPr>
            </a:lvl3pPr>
            <a:lvl4pPr marL="1600200" indent="-228600">
              <a:tabLst>
                <a:tab pos="762000" algn="l"/>
              </a:tabLst>
              <a:defRPr>
                <a:solidFill>
                  <a:schemeClr val="tx1"/>
                </a:solidFill>
                <a:latin typeface="Calibri" panose="020F0502020204030204" pitchFamily="34" charset="0"/>
                <a:cs typeface="Arial" panose="020B0604020202020204" pitchFamily="34" charset="0"/>
              </a:defRPr>
            </a:lvl4pPr>
            <a:lvl5pPr marL="2057400" indent="-228600">
              <a:tabLst>
                <a:tab pos="762000" algn="l"/>
              </a:tabLst>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tabLst>
                <a:tab pos="762000" algn="l"/>
              </a:tabLs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tabLst>
                <a:tab pos="762000" algn="l"/>
              </a:tabLs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tabLst>
                <a:tab pos="762000" algn="l"/>
              </a:tabLs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tabLst>
                <a:tab pos="762000" algn="l"/>
              </a:tabLst>
              <a:defRPr>
                <a:solidFill>
                  <a:schemeClr val="tx1"/>
                </a:solidFill>
                <a:latin typeface="Calibri" panose="020F0502020204030204" pitchFamily="34" charset="0"/>
                <a:cs typeface="Arial" panose="020B0604020202020204" pitchFamily="34" charset="0"/>
              </a:defRPr>
            </a:lvl9pPr>
          </a:lstStyle>
          <a:p>
            <a:pPr eaLnBrk="1" hangingPunct="1">
              <a:spcAft>
                <a:spcPts val="600"/>
              </a:spcAft>
              <a:defRPr/>
            </a:pPr>
            <a:r>
              <a:rPr lang="en-US" altLang="en-US" sz="1400" dirty="0">
                <a:solidFill>
                  <a:srgbClr val="FFFFFF"/>
                </a:solidFill>
                <a:latin typeface="Roboto Light" panose="02000000000000000000" pitchFamily="2" charset="0"/>
              </a:rPr>
              <a:t>Hours of operation:</a:t>
            </a:r>
          </a:p>
          <a:p>
            <a:pPr eaLnBrk="1" hangingPunct="1">
              <a:spcAft>
                <a:spcPts val="600"/>
              </a:spcAft>
              <a:defRPr/>
            </a:pPr>
            <a:r>
              <a:rPr lang="en-US" altLang="en-US" sz="1400" dirty="0">
                <a:solidFill>
                  <a:srgbClr val="FFFFFF"/>
                </a:solidFill>
                <a:latin typeface="Roboto Light" panose="02000000000000000000" pitchFamily="2" charset="0"/>
              </a:rPr>
              <a:t>Monday – Friday</a:t>
            </a:r>
          </a:p>
          <a:p>
            <a:pPr eaLnBrk="1" hangingPunct="1">
              <a:spcAft>
                <a:spcPts val="600"/>
              </a:spcAft>
              <a:defRPr/>
            </a:pPr>
            <a:r>
              <a:rPr lang="en-US" altLang="en-US" sz="1400" dirty="0">
                <a:solidFill>
                  <a:srgbClr val="FFFFFF"/>
                </a:solidFill>
                <a:latin typeface="Roboto Light" panose="02000000000000000000" pitchFamily="2" charset="0"/>
              </a:rPr>
              <a:t>8 a.m. to 5 p.m.</a:t>
            </a:r>
          </a:p>
        </p:txBody>
      </p:sp>
      <p:sp>
        <p:nvSpPr>
          <p:cNvPr id="11" name="Rectangle 10">
            <a:extLst>
              <a:ext uri="{FF2B5EF4-FFF2-40B4-BE49-F238E27FC236}">
                <a16:creationId xmlns:a16="http://schemas.microsoft.com/office/drawing/2014/main" id="{7036D27A-DA60-174D-B742-94C9BF1198A0}"/>
              </a:ext>
            </a:extLst>
          </p:cNvPr>
          <p:cNvSpPr/>
          <p:nvPr/>
        </p:nvSpPr>
        <p:spPr>
          <a:xfrm>
            <a:off x="536888" y="1951004"/>
            <a:ext cx="1950953" cy="747712"/>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eaLnBrk="1" fontAlgn="auto" hangingPunct="1">
              <a:spcBef>
                <a:spcPts val="0"/>
              </a:spcBef>
              <a:spcAft>
                <a:spcPts val="0"/>
              </a:spcAft>
              <a:buClr>
                <a:srgbClr val="000000"/>
              </a:buClr>
              <a:defRP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9001 N Country Homes Blvd</a:t>
            </a:r>
          </a:p>
          <a:p>
            <a:pPr algn="ctr" eaLnBrk="1" fontAlgn="auto" hangingPunct="1">
              <a:spcBef>
                <a:spcPts val="0"/>
              </a:spcBef>
              <a:spcAft>
                <a:spcPts val="0"/>
              </a:spcAft>
              <a:buClr>
                <a:srgbClr val="000000"/>
              </a:buClr>
              <a:defRPr/>
            </a:pPr>
            <a:r>
              <a:rPr lang="en-US" alt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rPr>
              <a:t>Spokane WA 99208</a:t>
            </a:r>
          </a:p>
        </p:txBody>
      </p:sp>
      <p:pic>
        <p:nvPicPr>
          <p:cNvPr id="79880" name="Picture 3">
            <a:extLst>
              <a:ext uri="{FF2B5EF4-FFF2-40B4-BE49-F238E27FC236}">
                <a16:creationId xmlns:a16="http://schemas.microsoft.com/office/drawing/2014/main" id="{4DD17C93-63ED-304D-95F7-3808A3A37F61}"/>
              </a:ext>
            </a:extLst>
          </p:cNvPr>
          <p:cNvPicPr>
            <a:picLocks noChangeAspect="1" noChangeArrowheads="1"/>
          </p:cNvPicPr>
          <p:nvPr/>
        </p:nvPicPr>
        <p:blipFill>
          <a:blip r:embed="rId3"/>
          <a:srcRect l="1970" r="1970"/>
          <a:stretch/>
        </p:blipFill>
        <p:spPr bwMode="auto">
          <a:xfrm>
            <a:off x="536888" y="2737023"/>
            <a:ext cx="1950953" cy="115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Slide Number Placeholder 2">
            <a:extLst>
              <a:ext uri="{FF2B5EF4-FFF2-40B4-BE49-F238E27FC236}">
                <a16:creationId xmlns:a16="http://schemas.microsoft.com/office/drawing/2014/main" id="{25FF74A3-DCAC-B34C-8C70-4BDCCF5780D2}"/>
              </a:ext>
            </a:extLst>
          </p:cNvPr>
          <p:cNvSpPr txBox="1">
            <a:spLocks/>
          </p:cNvSpPr>
          <p:nvPr/>
        </p:nvSpPr>
        <p:spPr bwMode="auto">
          <a:xfrm>
            <a:off x="609600" y="4800600"/>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defTabSz="68580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defTabSz="6858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defTabSz="6858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defTabSz="6858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spcBef>
                <a:spcPct val="0"/>
              </a:spcBef>
              <a:buFontTx/>
              <a:buNone/>
            </a:pPr>
            <a:fld id="{D1B6BF5B-F8DF-C648-9E5D-500EF5DB3CCA}" type="slidenum">
              <a:rPr lang="en-US" altLang="en-US" sz="1200">
                <a:solidFill>
                  <a:srgbClr val="FFFFFF"/>
                </a:solidFill>
                <a:cs typeface="Arial" panose="020B0604020202020204" pitchFamily="34" charset="0"/>
              </a:rPr>
              <a:pPr algn="ctr">
                <a:spcBef>
                  <a:spcPct val="0"/>
                </a:spcBef>
                <a:buFontTx/>
                <a:buNone/>
              </a:pPr>
              <a:t>30</a:t>
            </a:fld>
            <a:endParaRPr lang="en-US" altLang="en-US" sz="1200" dirty="0">
              <a:solidFill>
                <a:srgbClr val="FFFFFF"/>
              </a:solidFill>
              <a:cs typeface="Arial" panose="020B0604020202020204" pitchFamily="34" charset="0"/>
            </a:endParaRPr>
          </a:p>
        </p:txBody>
      </p:sp>
      <p:pic>
        <p:nvPicPr>
          <p:cNvPr id="79883" name="Picture 19" descr="premera-white.png">
            <a:extLst>
              <a:ext uri="{FF2B5EF4-FFF2-40B4-BE49-F238E27FC236}">
                <a16:creationId xmlns:a16="http://schemas.microsoft.com/office/drawing/2014/main" id="{78678921-CE09-A049-9575-18A04804FA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4" name="Footer Placeholder 1">
            <a:extLst>
              <a:ext uri="{FF2B5EF4-FFF2-40B4-BE49-F238E27FC236}">
                <a16:creationId xmlns:a16="http://schemas.microsoft.com/office/drawing/2014/main" id="{9BDFCDD6-EBA5-6841-BD36-3431EF68F71A}"/>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defTabSz="68580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defTabSz="6858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defTabSz="6858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defTabSz="6858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spcBef>
                <a:spcPct val="0"/>
              </a:spcBef>
              <a:buFontTx/>
              <a:buNone/>
            </a:pPr>
            <a:r>
              <a:rPr lang="en-US" altLang="en-US" sz="1200" dirty="0">
                <a:solidFill>
                  <a:srgbClr val="FFFFFF"/>
                </a:solidFill>
                <a:ea typeface="MS PGothic" panose="020B0600070205080204" pitchFamily="34" charset="-128"/>
              </a:rPr>
              <a:t>© 2019 Premera. Proprietary and Confidential.</a:t>
            </a:r>
          </a:p>
        </p:txBody>
      </p:sp>
      <p:sp>
        <p:nvSpPr>
          <p:cNvPr id="17" name="Rectangle 16">
            <a:extLst>
              <a:ext uri="{FF2B5EF4-FFF2-40B4-BE49-F238E27FC236}">
                <a16:creationId xmlns:a16="http://schemas.microsoft.com/office/drawing/2014/main" id="{B8DDFA85-38E1-7F41-AAD2-544D5D3CDF8F}"/>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9886" name="Slide Number Placeholder 2">
            <a:extLst>
              <a:ext uri="{FF2B5EF4-FFF2-40B4-BE49-F238E27FC236}">
                <a16:creationId xmlns:a16="http://schemas.microsoft.com/office/drawing/2014/main" id="{F945369F-32D6-124D-A6A6-8FF4937020CC}"/>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defTabSz="68580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defTabSz="6858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defTabSz="6858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defTabSz="6858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spcBef>
                <a:spcPct val="0"/>
              </a:spcBef>
              <a:buFontTx/>
              <a:buNone/>
            </a:pPr>
            <a:fld id="{6305AED4-4009-0742-B105-FBAAF51A6EB2}" type="slidenum">
              <a:rPr lang="en-US" altLang="en-US" sz="1200">
                <a:solidFill>
                  <a:srgbClr val="FFFFFF"/>
                </a:solidFill>
                <a:cs typeface="Arial" panose="020B0604020202020204" pitchFamily="34" charset="0"/>
              </a:rPr>
              <a:pPr algn="ctr" eaLnBrk="1" hangingPunct="1">
                <a:spcBef>
                  <a:spcPct val="0"/>
                </a:spcBef>
                <a:buFontTx/>
                <a:buNone/>
              </a:pPr>
              <a:t>30</a:t>
            </a:fld>
            <a:endParaRPr lang="en-US" altLang="en-US" sz="1200" dirty="0">
              <a:solidFill>
                <a:srgbClr val="FFFFFF"/>
              </a:solidFill>
              <a:cs typeface="Arial" panose="020B0604020202020204" pitchFamily="34" charset="0"/>
            </a:endParaRPr>
          </a:p>
        </p:txBody>
      </p:sp>
      <p:sp>
        <p:nvSpPr>
          <p:cNvPr id="18" name="Rectangle 10">
            <a:extLst>
              <a:ext uri="{FF2B5EF4-FFF2-40B4-BE49-F238E27FC236}">
                <a16:creationId xmlns:a16="http://schemas.microsoft.com/office/drawing/2014/main" id="{C9471EA7-0243-E34C-B897-207CA18E7289}"/>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9" name="Picture 18">
            <a:extLst>
              <a:ext uri="{FF2B5EF4-FFF2-40B4-BE49-F238E27FC236}">
                <a16:creationId xmlns:a16="http://schemas.microsoft.com/office/drawing/2014/main" id="{6EED556E-E525-7C48-94D8-AD44AD2BF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
        <p:nvSpPr>
          <p:cNvPr id="20" name="Rectangle 19">
            <a:extLst>
              <a:ext uri="{FF2B5EF4-FFF2-40B4-BE49-F238E27FC236}">
                <a16:creationId xmlns:a16="http://schemas.microsoft.com/office/drawing/2014/main" id="{27E1EB3E-7E0F-4631-B623-0EA0985E775E}"/>
              </a:ext>
            </a:extLst>
          </p:cNvPr>
          <p:cNvSpPr/>
          <p:nvPr/>
        </p:nvSpPr>
        <p:spPr>
          <a:xfrm>
            <a:off x="2621047" y="1951004"/>
            <a:ext cx="1950953" cy="747712"/>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eaLnBrk="1" fontAlgn="auto" hangingPunct="1">
              <a:spcBef>
                <a:spcPts val="0"/>
              </a:spcBef>
              <a:spcAft>
                <a:spcPts val="0"/>
              </a:spcAft>
              <a:buClr>
                <a:srgbClr val="000000"/>
              </a:buClr>
              <a:defRP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16009 E Indiana Avenue</a:t>
            </a:r>
          </a:p>
          <a:p>
            <a:pPr algn="ctr" eaLnBrk="1" fontAlgn="auto" hangingPunct="1">
              <a:spcBef>
                <a:spcPts val="0"/>
              </a:spcBef>
              <a:spcAft>
                <a:spcPts val="0"/>
              </a:spcAft>
              <a:buClr>
                <a:srgbClr val="000000"/>
              </a:buClr>
              <a:defRPr/>
            </a:pPr>
            <a:r>
              <a:rPr lang="en-US" alt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rPr>
              <a:t>Spokane Valley WA 99216</a:t>
            </a:r>
          </a:p>
        </p:txBody>
      </p:sp>
      <p:sp>
        <p:nvSpPr>
          <p:cNvPr id="21" name="Rectangle 20">
            <a:extLst>
              <a:ext uri="{FF2B5EF4-FFF2-40B4-BE49-F238E27FC236}">
                <a16:creationId xmlns:a16="http://schemas.microsoft.com/office/drawing/2014/main" id="{C67C1606-E86F-4C8B-BAE8-D4A662D5BED6}"/>
              </a:ext>
            </a:extLst>
          </p:cNvPr>
          <p:cNvSpPr/>
          <p:nvPr/>
        </p:nvSpPr>
        <p:spPr>
          <a:xfrm>
            <a:off x="4705206" y="1943066"/>
            <a:ext cx="1950953" cy="747712"/>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eaLnBrk="1" fontAlgn="auto" hangingPunct="1">
              <a:spcBef>
                <a:spcPts val="0"/>
              </a:spcBef>
              <a:spcAft>
                <a:spcPts val="0"/>
              </a:spcAft>
              <a:buClr>
                <a:srgbClr val="000000"/>
              </a:buClr>
              <a:defRP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1601 N Division Street</a:t>
            </a:r>
          </a:p>
          <a:p>
            <a:pPr algn="ctr" eaLnBrk="1" fontAlgn="auto" hangingPunct="1">
              <a:spcBef>
                <a:spcPts val="0"/>
              </a:spcBef>
              <a:spcAft>
                <a:spcPts val="0"/>
              </a:spcAft>
              <a:buClr>
                <a:srgbClr val="000000"/>
              </a:buClr>
              <a:defRPr/>
            </a:pPr>
            <a:r>
              <a:rPr lang="en-US" alt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rPr>
              <a:t>Suites A, B, C</a:t>
            </a:r>
          </a:p>
          <a:p>
            <a:pPr algn="ctr" eaLnBrk="1" fontAlgn="auto" hangingPunct="1">
              <a:spcBef>
                <a:spcPts val="0"/>
              </a:spcBef>
              <a:spcAft>
                <a:spcPts val="0"/>
              </a:spcAft>
              <a:buClr>
                <a:srgbClr val="000000"/>
              </a:buClr>
              <a:defRPr/>
            </a:pPr>
            <a:r>
              <a:rPr lang="en-US" alt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rPr>
              <a:t>Spokane WA 99207</a:t>
            </a:r>
          </a:p>
        </p:txBody>
      </p:sp>
      <p:sp>
        <p:nvSpPr>
          <p:cNvPr id="22" name="Rectangle 21">
            <a:extLst>
              <a:ext uri="{FF2B5EF4-FFF2-40B4-BE49-F238E27FC236}">
                <a16:creationId xmlns:a16="http://schemas.microsoft.com/office/drawing/2014/main" id="{BB00277D-F5EB-4509-99EC-B87DB12F7A29}"/>
              </a:ext>
            </a:extLst>
          </p:cNvPr>
          <p:cNvSpPr/>
          <p:nvPr/>
        </p:nvSpPr>
        <p:spPr>
          <a:xfrm>
            <a:off x="6789366" y="1951004"/>
            <a:ext cx="1950953" cy="747712"/>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eaLnBrk="1" fontAlgn="auto" hangingPunct="1">
              <a:spcBef>
                <a:spcPts val="0"/>
              </a:spcBef>
              <a:spcAft>
                <a:spcPts val="0"/>
              </a:spcAft>
              <a:buClr>
                <a:srgbClr val="000000"/>
              </a:buClr>
              <a:defRPr/>
            </a:pP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307 W 6</a:t>
            </a:r>
            <a:r>
              <a:rPr lang="en-US" sz="1200" baseline="300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th</a:t>
            </a:r>
            <a:r>
              <a:rPr 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rPr>
              <a:t> Avenue</a:t>
            </a:r>
          </a:p>
          <a:p>
            <a:pPr algn="ctr" eaLnBrk="1" fontAlgn="auto" hangingPunct="1">
              <a:spcBef>
                <a:spcPts val="0"/>
              </a:spcBef>
              <a:spcAft>
                <a:spcPts val="0"/>
              </a:spcAft>
              <a:buClr>
                <a:srgbClr val="000000"/>
              </a:buClr>
              <a:defRPr/>
            </a:pPr>
            <a:r>
              <a:rPr lang="en-US" altLang="en-US" sz="12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rPr>
              <a:t>Spokane WA 99204</a:t>
            </a:r>
          </a:p>
        </p:txBody>
      </p:sp>
      <p:pic>
        <p:nvPicPr>
          <p:cNvPr id="23" name="Picture 3">
            <a:extLst>
              <a:ext uri="{FF2B5EF4-FFF2-40B4-BE49-F238E27FC236}">
                <a16:creationId xmlns:a16="http://schemas.microsoft.com/office/drawing/2014/main" id="{655813F5-71B0-4C4B-960B-F60A2E14DAFE}"/>
              </a:ext>
            </a:extLst>
          </p:cNvPr>
          <p:cNvPicPr>
            <a:picLocks noChangeAspect="1" noChangeArrowheads="1"/>
          </p:cNvPicPr>
          <p:nvPr/>
        </p:nvPicPr>
        <p:blipFill>
          <a:blip r:embed="rId6"/>
          <a:srcRect t="1680" b="1680"/>
          <a:stretch/>
        </p:blipFill>
        <p:spPr bwMode="auto">
          <a:xfrm>
            <a:off x="2621047" y="2737023"/>
            <a:ext cx="1950953" cy="115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a:extLst>
              <a:ext uri="{FF2B5EF4-FFF2-40B4-BE49-F238E27FC236}">
                <a16:creationId xmlns:a16="http://schemas.microsoft.com/office/drawing/2014/main" id="{74538E56-4490-4BA6-A5E4-7EF1D5BD23F5}"/>
              </a:ext>
            </a:extLst>
          </p:cNvPr>
          <p:cNvPicPr>
            <a:picLocks noChangeAspect="1" noChangeArrowheads="1"/>
          </p:cNvPicPr>
          <p:nvPr/>
        </p:nvPicPr>
        <p:blipFill>
          <a:blip r:embed="rId7"/>
          <a:srcRect t="2351" b="2351"/>
          <a:stretch/>
        </p:blipFill>
        <p:spPr bwMode="auto">
          <a:xfrm>
            <a:off x="4705206" y="2730965"/>
            <a:ext cx="1950953" cy="115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7B048D66-61E7-42B4-9F91-2F49CD7B5143}"/>
              </a:ext>
            </a:extLst>
          </p:cNvPr>
          <p:cNvPicPr>
            <a:picLocks noChangeAspect="1" noChangeArrowheads="1"/>
          </p:cNvPicPr>
          <p:nvPr/>
        </p:nvPicPr>
        <p:blipFill>
          <a:blip r:embed="rId8"/>
          <a:srcRect t="2351" b="2351"/>
          <a:stretch/>
        </p:blipFill>
        <p:spPr bwMode="auto">
          <a:xfrm>
            <a:off x="6789365" y="2739718"/>
            <a:ext cx="1950953" cy="115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1B4091B0-3AEE-431E-BD7D-53E95633875E}"/>
              </a:ext>
            </a:extLst>
          </p:cNvPr>
          <p:cNvSpPr/>
          <p:nvPr/>
        </p:nvSpPr>
        <p:spPr>
          <a:xfrm>
            <a:off x="536887" y="3931319"/>
            <a:ext cx="1950953" cy="75497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numCol="1" anchor="ctr"/>
          <a:lstStyle/>
          <a:p>
            <a:pPr marL="171450" indent="-171450" eaLnBrk="1" fontAlgn="auto" hangingPunct="1">
              <a:spcBef>
                <a:spcPts val="0"/>
              </a:spcBef>
              <a:spcAft>
                <a:spcPts val="0"/>
              </a:spcAft>
              <a:buClr>
                <a:srgbClr val="000000"/>
              </a:buClr>
              <a:buFont typeface="Arial" panose="020B0604020202020204" pitchFamily="34" charset="0"/>
              <a:buChar char="•"/>
              <a:defRPr/>
            </a:pPr>
            <a:endParaRPr lang="en-US" altLang="en-US" sz="7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endParaRPr>
          </a:p>
        </p:txBody>
      </p:sp>
      <p:sp>
        <p:nvSpPr>
          <p:cNvPr id="2" name="TextBox 1">
            <a:extLst>
              <a:ext uri="{FF2B5EF4-FFF2-40B4-BE49-F238E27FC236}">
                <a16:creationId xmlns:a16="http://schemas.microsoft.com/office/drawing/2014/main" id="{B9D42F3E-F122-4756-AF50-450DD8A7583C}"/>
              </a:ext>
            </a:extLst>
          </p:cNvPr>
          <p:cNvSpPr txBox="1"/>
          <p:nvPr/>
        </p:nvSpPr>
        <p:spPr>
          <a:xfrm>
            <a:off x="515635" y="4145887"/>
            <a:ext cx="982313" cy="461665"/>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Primary care</a:t>
            </a:r>
          </a:p>
          <a:p>
            <a:r>
              <a:rPr lang="en-US" sz="800" dirty="0">
                <a:latin typeface="Roboto Light" panose="02000000000000000000" pitchFamily="2" charset="0"/>
                <a:ea typeface="Roboto Light" panose="02000000000000000000" pitchFamily="2" charset="0"/>
                <a:cs typeface="Roboto Light" panose="02000000000000000000" pitchFamily="2" charset="0"/>
              </a:rPr>
              <a:t>Health coaching</a:t>
            </a:r>
          </a:p>
          <a:p>
            <a:r>
              <a:rPr lang="en-US" sz="800" dirty="0">
                <a:latin typeface="Roboto Light" panose="02000000000000000000" pitchFamily="2" charset="0"/>
                <a:ea typeface="Roboto Light" panose="02000000000000000000" pitchFamily="2" charset="0"/>
                <a:cs typeface="Roboto Light" panose="02000000000000000000" pitchFamily="2" charset="0"/>
              </a:rPr>
              <a:t>Behavioral health</a:t>
            </a:r>
          </a:p>
        </p:txBody>
      </p:sp>
      <p:sp>
        <p:nvSpPr>
          <p:cNvPr id="31" name="TextBox 30">
            <a:extLst>
              <a:ext uri="{FF2B5EF4-FFF2-40B4-BE49-F238E27FC236}">
                <a16:creationId xmlns:a16="http://schemas.microsoft.com/office/drawing/2014/main" id="{47E8AAF7-F95D-478F-8727-5DB7708A0BB8}"/>
              </a:ext>
            </a:extLst>
          </p:cNvPr>
          <p:cNvSpPr txBox="1"/>
          <p:nvPr/>
        </p:nvSpPr>
        <p:spPr>
          <a:xfrm>
            <a:off x="1433148" y="4146308"/>
            <a:ext cx="1067053" cy="461665"/>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Laboratory services</a:t>
            </a:r>
          </a:p>
          <a:p>
            <a:r>
              <a:rPr lang="en-US" sz="800" dirty="0">
                <a:latin typeface="Roboto Light" panose="02000000000000000000" pitchFamily="2" charset="0"/>
                <a:ea typeface="Roboto Light" panose="02000000000000000000" pitchFamily="2" charset="0"/>
                <a:cs typeface="Roboto Light" panose="02000000000000000000" pitchFamily="2" charset="0"/>
              </a:rPr>
              <a:t>Basic x-ray services</a:t>
            </a:r>
          </a:p>
          <a:p>
            <a:r>
              <a:rPr lang="en-US" sz="800" dirty="0">
                <a:latin typeface="Roboto Light" panose="02000000000000000000" pitchFamily="2" charset="0"/>
                <a:ea typeface="Roboto Light" panose="02000000000000000000" pitchFamily="2" charset="0"/>
                <a:cs typeface="Roboto Light" panose="02000000000000000000" pitchFamily="2" charset="0"/>
              </a:rPr>
              <a:t>Insurance guidance</a:t>
            </a:r>
          </a:p>
        </p:txBody>
      </p:sp>
      <p:sp>
        <p:nvSpPr>
          <p:cNvPr id="32" name="Rectangle 31">
            <a:extLst>
              <a:ext uri="{FF2B5EF4-FFF2-40B4-BE49-F238E27FC236}">
                <a16:creationId xmlns:a16="http://schemas.microsoft.com/office/drawing/2014/main" id="{9C1E1968-6AE6-4AC1-9DA0-B24BDA5A1156}"/>
              </a:ext>
            </a:extLst>
          </p:cNvPr>
          <p:cNvSpPr/>
          <p:nvPr/>
        </p:nvSpPr>
        <p:spPr>
          <a:xfrm>
            <a:off x="4705206" y="3935946"/>
            <a:ext cx="1950953" cy="750352"/>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numCol="1" anchor="ctr"/>
          <a:lstStyle/>
          <a:p>
            <a:pPr marL="171450" indent="-171450" eaLnBrk="1" fontAlgn="auto" hangingPunct="1">
              <a:spcBef>
                <a:spcPts val="0"/>
              </a:spcBef>
              <a:spcAft>
                <a:spcPts val="0"/>
              </a:spcAft>
              <a:buClr>
                <a:srgbClr val="000000"/>
              </a:buClr>
              <a:buFont typeface="Arial" panose="020B0604020202020204" pitchFamily="34" charset="0"/>
              <a:buChar char="•"/>
              <a:defRPr/>
            </a:pPr>
            <a:endParaRPr lang="en-US" altLang="en-US" sz="7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endParaRPr>
          </a:p>
        </p:txBody>
      </p:sp>
      <p:sp>
        <p:nvSpPr>
          <p:cNvPr id="33" name="TextBox 32">
            <a:extLst>
              <a:ext uri="{FF2B5EF4-FFF2-40B4-BE49-F238E27FC236}">
                <a16:creationId xmlns:a16="http://schemas.microsoft.com/office/drawing/2014/main" id="{4A88ACE0-4EC6-474E-BA2C-577D1B71D0C7}"/>
              </a:ext>
            </a:extLst>
          </p:cNvPr>
          <p:cNvSpPr txBox="1"/>
          <p:nvPr/>
        </p:nvSpPr>
        <p:spPr>
          <a:xfrm>
            <a:off x="4683954" y="4150513"/>
            <a:ext cx="982313" cy="461665"/>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Primary care</a:t>
            </a:r>
          </a:p>
          <a:p>
            <a:r>
              <a:rPr lang="en-US" sz="800" dirty="0">
                <a:latin typeface="Roboto Light" panose="02000000000000000000" pitchFamily="2" charset="0"/>
                <a:ea typeface="Roboto Light" panose="02000000000000000000" pitchFamily="2" charset="0"/>
                <a:cs typeface="Roboto Light" panose="02000000000000000000" pitchFamily="2" charset="0"/>
              </a:rPr>
              <a:t>Health coaching</a:t>
            </a:r>
          </a:p>
          <a:p>
            <a:r>
              <a:rPr lang="en-US" sz="800" dirty="0">
                <a:latin typeface="Roboto Light" panose="02000000000000000000" pitchFamily="2" charset="0"/>
                <a:ea typeface="Roboto Light" panose="02000000000000000000" pitchFamily="2" charset="0"/>
                <a:cs typeface="Roboto Light" panose="02000000000000000000" pitchFamily="2" charset="0"/>
              </a:rPr>
              <a:t>Behavioral health</a:t>
            </a:r>
          </a:p>
        </p:txBody>
      </p:sp>
      <p:sp>
        <p:nvSpPr>
          <p:cNvPr id="34" name="TextBox 33">
            <a:extLst>
              <a:ext uri="{FF2B5EF4-FFF2-40B4-BE49-F238E27FC236}">
                <a16:creationId xmlns:a16="http://schemas.microsoft.com/office/drawing/2014/main" id="{AEAA9BD8-F077-4D6C-A4DE-62035F0FAC91}"/>
              </a:ext>
            </a:extLst>
          </p:cNvPr>
          <p:cNvSpPr txBox="1"/>
          <p:nvPr/>
        </p:nvSpPr>
        <p:spPr>
          <a:xfrm>
            <a:off x="5601467" y="4150934"/>
            <a:ext cx="1067053" cy="338554"/>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Laboratory services</a:t>
            </a:r>
          </a:p>
          <a:p>
            <a:r>
              <a:rPr lang="en-US" sz="800" dirty="0">
                <a:latin typeface="Roboto Light" panose="02000000000000000000" pitchFamily="2" charset="0"/>
                <a:ea typeface="Roboto Light" panose="02000000000000000000" pitchFamily="2" charset="0"/>
                <a:cs typeface="Roboto Light" panose="02000000000000000000" pitchFamily="2" charset="0"/>
              </a:rPr>
              <a:t>Insurance guidance</a:t>
            </a:r>
          </a:p>
        </p:txBody>
      </p:sp>
      <p:sp>
        <p:nvSpPr>
          <p:cNvPr id="39" name="Rectangle 38">
            <a:extLst>
              <a:ext uri="{FF2B5EF4-FFF2-40B4-BE49-F238E27FC236}">
                <a16:creationId xmlns:a16="http://schemas.microsoft.com/office/drawing/2014/main" id="{356B682F-335C-437F-A37C-6BDA5596E82F}"/>
              </a:ext>
            </a:extLst>
          </p:cNvPr>
          <p:cNvSpPr/>
          <p:nvPr/>
        </p:nvSpPr>
        <p:spPr>
          <a:xfrm>
            <a:off x="2604240" y="3925496"/>
            <a:ext cx="1950953" cy="75497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numCol="1" anchor="ctr"/>
          <a:lstStyle/>
          <a:p>
            <a:pPr marL="171450" indent="-171450" eaLnBrk="1" fontAlgn="auto" hangingPunct="1">
              <a:spcBef>
                <a:spcPts val="0"/>
              </a:spcBef>
              <a:spcAft>
                <a:spcPts val="0"/>
              </a:spcAft>
              <a:buClr>
                <a:srgbClr val="000000"/>
              </a:buClr>
              <a:buFont typeface="Arial" panose="020B0604020202020204" pitchFamily="34" charset="0"/>
              <a:buChar char="•"/>
              <a:defRPr/>
            </a:pPr>
            <a:endParaRPr lang="en-US" altLang="en-US" sz="7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endParaRPr>
          </a:p>
        </p:txBody>
      </p:sp>
      <p:sp>
        <p:nvSpPr>
          <p:cNvPr id="40" name="TextBox 39">
            <a:extLst>
              <a:ext uri="{FF2B5EF4-FFF2-40B4-BE49-F238E27FC236}">
                <a16:creationId xmlns:a16="http://schemas.microsoft.com/office/drawing/2014/main" id="{C507CC0C-06FC-4E60-BED1-E0C503A399CA}"/>
              </a:ext>
            </a:extLst>
          </p:cNvPr>
          <p:cNvSpPr txBox="1"/>
          <p:nvPr/>
        </p:nvSpPr>
        <p:spPr>
          <a:xfrm>
            <a:off x="2582988" y="4140064"/>
            <a:ext cx="982313" cy="461665"/>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Primary care</a:t>
            </a:r>
          </a:p>
          <a:p>
            <a:r>
              <a:rPr lang="en-US" sz="800" dirty="0">
                <a:latin typeface="Roboto Light" panose="02000000000000000000" pitchFamily="2" charset="0"/>
                <a:ea typeface="Roboto Light" panose="02000000000000000000" pitchFamily="2" charset="0"/>
                <a:cs typeface="Roboto Light" panose="02000000000000000000" pitchFamily="2" charset="0"/>
              </a:rPr>
              <a:t>Health coaching</a:t>
            </a:r>
          </a:p>
          <a:p>
            <a:r>
              <a:rPr lang="en-US" sz="800" dirty="0">
                <a:latin typeface="Roboto Light" panose="02000000000000000000" pitchFamily="2" charset="0"/>
                <a:ea typeface="Roboto Light" panose="02000000000000000000" pitchFamily="2" charset="0"/>
                <a:cs typeface="Roboto Light" panose="02000000000000000000" pitchFamily="2" charset="0"/>
              </a:rPr>
              <a:t>Behavioral health</a:t>
            </a:r>
          </a:p>
        </p:txBody>
      </p:sp>
      <p:sp>
        <p:nvSpPr>
          <p:cNvPr id="41" name="TextBox 40">
            <a:extLst>
              <a:ext uri="{FF2B5EF4-FFF2-40B4-BE49-F238E27FC236}">
                <a16:creationId xmlns:a16="http://schemas.microsoft.com/office/drawing/2014/main" id="{C1698DEF-8A0B-47BF-BEFD-A47FFEFCFA6B}"/>
              </a:ext>
            </a:extLst>
          </p:cNvPr>
          <p:cNvSpPr txBox="1"/>
          <p:nvPr/>
        </p:nvSpPr>
        <p:spPr>
          <a:xfrm>
            <a:off x="3500501" y="4140485"/>
            <a:ext cx="1067053" cy="461665"/>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Laboratory services</a:t>
            </a:r>
          </a:p>
          <a:p>
            <a:r>
              <a:rPr lang="en-US" sz="800" dirty="0">
                <a:latin typeface="Roboto Light" panose="02000000000000000000" pitchFamily="2" charset="0"/>
                <a:ea typeface="Roboto Light" panose="02000000000000000000" pitchFamily="2" charset="0"/>
                <a:cs typeface="Roboto Light" panose="02000000000000000000" pitchFamily="2" charset="0"/>
              </a:rPr>
              <a:t>Basic x-ray services</a:t>
            </a:r>
          </a:p>
          <a:p>
            <a:r>
              <a:rPr lang="en-US" sz="800" dirty="0">
                <a:latin typeface="Roboto Light" panose="02000000000000000000" pitchFamily="2" charset="0"/>
                <a:ea typeface="Roboto Light" panose="02000000000000000000" pitchFamily="2" charset="0"/>
                <a:cs typeface="Roboto Light" panose="02000000000000000000" pitchFamily="2" charset="0"/>
              </a:rPr>
              <a:t>Insurance guidance</a:t>
            </a:r>
          </a:p>
        </p:txBody>
      </p:sp>
      <p:sp>
        <p:nvSpPr>
          <p:cNvPr id="42" name="Rectangle 41">
            <a:extLst>
              <a:ext uri="{FF2B5EF4-FFF2-40B4-BE49-F238E27FC236}">
                <a16:creationId xmlns:a16="http://schemas.microsoft.com/office/drawing/2014/main" id="{B86C80F8-B03A-4D5A-9E4A-E0244D61E68E}"/>
              </a:ext>
            </a:extLst>
          </p:cNvPr>
          <p:cNvSpPr/>
          <p:nvPr/>
        </p:nvSpPr>
        <p:spPr>
          <a:xfrm>
            <a:off x="6777004" y="3932902"/>
            <a:ext cx="1950953" cy="75497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numCol="1" anchor="ctr"/>
          <a:lstStyle/>
          <a:p>
            <a:pPr marL="171450" indent="-171450" eaLnBrk="1" fontAlgn="auto" hangingPunct="1">
              <a:spcBef>
                <a:spcPts val="0"/>
              </a:spcBef>
              <a:spcAft>
                <a:spcPts val="0"/>
              </a:spcAft>
              <a:buClr>
                <a:srgbClr val="000000"/>
              </a:buClr>
              <a:buFont typeface="Arial" panose="020B0604020202020204" pitchFamily="34" charset="0"/>
              <a:buChar char="•"/>
              <a:defRPr/>
            </a:pPr>
            <a:endParaRPr lang="en-US" altLang="en-US" sz="700" dirty="0">
              <a:solidFill>
                <a:prstClr val="black"/>
              </a:solidFill>
              <a:latin typeface="Roboto Light" panose="02000000000000000000" pitchFamily="2" charset="0"/>
              <a:ea typeface="Roboto Light" panose="02000000000000000000" pitchFamily="2" charset="0"/>
              <a:cs typeface="Roboto Light" panose="02000000000000000000" pitchFamily="2" charset="0"/>
              <a:sym typeface="Roboto Light" panose="02000000000000000000" pitchFamily="2" charset="0"/>
            </a:endParaRPr>
          </a:p>
        </p:txBody>
      </p:sp>
      <p:sp>
        <p:nvSpPr>
          <p:cNvPr id="43" name="TextBox 42">
            <a:extLst>
              <a:ext uri="{FF2B5EF4-FFF2-40B4-BE49-F238E27FC236}">
                <a16:creationId xmlns:a16="http://schemas.microsoft.com/office/drawing/2014/main" id="{D7080153-38D2-40B3-A0BA-C60B51CCCB75}"/>
              </a:ext>
            </a:extLst>
          </p:cNvPr>
          <p:cNvSpPr txBox="1"/>
          <p:nvPr/>
        </p:nvSpPr>
        <p:spPr>
          <a:xfrm>
            <a:off x="6755752" y="4147470"/>
            <a:ext cx="982313" cy="461665"/>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Primary care</a:t>
            </a:r>
          </a:p>
          <a:p>
            <a:r>
              <a:rPr lang="en-US" sz="800" dirty="0">
                <a:latin typeface="Roboto Light" panose="02000000000000000000" pitchFamily="2" charset="0"/>
                <a:ea typeface="Roboto Light" panose="02000000000000000000" pitchFamily="2" charset="0"/>
                <a:cs typeface="Roboto Light" panose="02000000000000000000" pitchFamily="2" charset="0"/>
              </a:rPr>
              <a:t>Health coaching</a:t>
            </a:r>
          </a:p>
          <a:p>
            <a:r>
              <a:rPr lang="en-US" sz="800" dirty="0">
                <a:latin typeface="Roboto Light" panose="02000000000000000000" pitchFamily="2" charset="0"/>
                <a:ea typeface="Roboto Light" panose="02000000000000000000" pitchFamily="2" charset="0"/>
                <a:cs typeface="Roboto Light" panose="02000000000000000000" pitchFamily="2" charset="0"/>
              </a:rPr>
              <a:t>Behavioral health</a:t>
            </a:r>
          </a:p>
        </p:txBody>
      </p:sp>
      <p:sp>
        <p:nvSpPr>
          <p:cNvPr id="44" name="TextBox 43">
            <a:extLst>
              <a:ext uri="{FF2B5EF4-FFF2-40B4-BE49-F238E27FC236}">
                <a16:creationId xmlns:a16="http://schemas.microsoft.com/office/drawing/2014/main" id="{BA693297-6B96-4F2C-A8DA-2866D6B7B6AC}"/>
              </a:ext>
            </a:extLst>
          </p:cNvPr>
          <p:cNvSpPr txBox="1"/>
          <p:nvPr/>
        </p:nvSpPr>
        <p:spPr>
          <a:xfrm>
            <a:off x="7673265" y="4147891"/>
            <a:ext cx="1067053" cy="338554"/>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Laboratory services</a:t>
            </a:r>
          </a:p>
          <a:p>
            <a:r>
              <a:rPr lang="en-US" sz="800" dirty="0">
                <a:latin typeface="Roboto Light" panose="02000000000000000000" pitchFamily="2" charset="0"/>
                <a:ea typeface="Roboto Light" panose="02000000000000000000" pitchFamily="2" charset="0"/>
                <a:cs typeface="Roboto Light" panose="02000000000000000000" pitchFamily="2" charset="0"/>
              </a:rPr>
              <a:t>Insurance guidance</a:t>
            </a:r>
          </a:p>
        </p:txBody>
      </p:sp>
      <p:sp>
        <p:nvSpPr>
          <p:cNvPr id="3" name="TextBox 2">
            <a:extLst>
              <a:ext uri="{FF2B5EF4-FFF2-40B4-BE49-F238E27FC236}">
                <a16:creationId xmlns:a16="http://schemas.microsoft.com/office/drawing/2014/main" id="{E79277E3-6020-40A3-A947-7E04C02FDEE5}"/>
              </a:ext>
            </a:extLst>
          </p:cNvPr>
          <p:cNvSpPr txBox="1"/>
          <p:nvPr/>
        </p:nvSpPr>
        <p:spPr>
          <a:xfrm>
            <a:off x="515635" y="3938178"/>
            <a:ext cx="1636800" cy="215444"/>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Services at this location include:</a:t>
            </a:r>
          </a:p>
        </p:txBody>
      </p:sp>
      <p:sp>
        <p:nvSpPr>
          <p:cNvPr id="45" name="TextBox 44">
            <a:extLst>
              <a:ext uri="{FF2B5EF4-FFF2-40B4-BE49-F238E27FC236}">
                <a16:creationId xmlns:a16="http://schemas.microsoft.com/office/drawing/2014/main" id="{1743EDE2-2A59-46B2-8A0D-C6B90E8B754D}"/>
              </a:ext>
            </a:extLst>
          </p:cNvPr>
          <p:cNvSpPr txBox="1"/>
          <p:nvPr/>
        </p:nvSpPr>
        <p:spPr>
          <a:xfrm>
            <a:off x="6758517" y="3932178"/>
            <a:ext cx="1636800" cy="215444"/>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Services at this location include:</a:t>
            </a:r>
          </a:p>
        </p:txBody>
      </p:sp>
      <p:sp>
        <p:nvSpPr>
          <p:cNvPr id="46" name="TextBox 45">
            <a:extLst>
              <a:ext uri="{FF2B5EF4-FFF2-40B4-BE49-F238E27FC236}">
                <a16:creationId xmlns:a16="http://schemas.microsoft.com/office/drawing/2014/main" id="{AF3140F8-D01D-4380-9097-5687D751E7CA}"/>
              </a:ext>
            </a:extLst>
          </p:cNvPr>
          <p:cNvSpPr txBox="1"/>
          <p:nvPr/>
        </p:nvSpPr>
        <p:spPr>
          <a:xfrm>
            <a:off x="4685936" y="3940356"/>
            <a:ext cx="1636800" cy="215444"/>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Services at this location include:</a:t>
            </a:r>
          </a:p>
        </p:txBody>
      </p:sp>
      <p:sp>
        <p:nvSpPr>
          <p:cNvPr id="47" name="TextBox 46">
            <a:extLst>
              <a:ext uri="{FF2B5EF4-FFF2-40B4-BE49-F238E27FC236}">
                <a16:creationId xmlns:a16="http://schemas.microsoft.com/office/drawing/2014/main" id="{C83D3CC7-DE44-412E-9C56-6DBA8ECD4FC0}"/>
              </a:ext>
            </a:extLst>
          </p:cNvPr>
          <p:cNvSpPr txBox="1"/>
          <p:nvPr/>
        </p:nvSpPr>
        <p:spPr>
          <a:xfrm>
            <a:off x="2599794" y="3927512"/>
            <a:ext cx="1636800" cy="215444"/>
          </a:xfrm>
          <a:prstGeom prst="rect">
            <a:avLst/>
          </a:prstGeom>
          <a:noFill/>
        </p:spPr>
        <p:txBody>
          <a:bodyPr wrap="square" rtlCol="0">
            <a:spAutoFit/>
          </a:bodyPr>
          <a:lstStyle/>
          <a:p>
            <a:r>
              <a:rPr lang="en-US" sz="800" dirty="0">
                <a:latin typeface="Roboto Light" panose="02000000000000000000" pitchFamily="2" charset="0"/>
                <a:ea typeface="Roboto Light" panose="02000000000000000000" pitchFamily="2" charset="0"/>
                <a:cs typeface="Roboto Light" panose="02000000000000000000" pitchFamily="2" charset="0"/>
              </a:rPr>
              <a:t>Services at this location include: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0" grpId="0" animBg="1"/>
      <p:bldP spid="21" grpId="0" animBg="1"/>
      <p:bldP spid="22" grpId="0" animBg="1"/>
      <p:bldP spid="27" grpId="0" animBg="1"/>
      <p:bldP spid="32" grpId="0" animBg="1"/>
      <p:bldP spid="39" grpId="0" animBg="1"/>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a:extLst>
              <a:ext uri="{FF2B5EF4-FFF2-40B4-BE49-F238E27FC236}">
                <a16:creationId xmlns:a16="http://schemas.microsoft.com/office/drawing/2014/main" id="{DA86917E-FC85-864E-8A7C-7B395B50F1D1}"/>
              </a:ext>
            </a:extLst>
          </p:cNvPr>
          <p:cNvSpPr>
            <a:spLocks noGrp="1" noChangeArrowheads="1"/>
          </p:cNvSpPr>
          <p:nvPr>
            <p:ph type="sldNum" sz="quarter" idx="4"/>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defTabSz="914400" eaLnBrk="1" hangingPunct="1">
              <a:spcBef>
                <a:spcPct val="0"/>
              </a:spcBef>
              <a:buFontTx/>
              <a:buNone/>
            </a:pPr>
            <a:r>
              <a:rPr lang="en-US" altLang="en-US" sz="1200" dirty="0">
                <a:solidFill>
                  <a:srgbClr val="FFFFFF"/>
                </a:solidFill>
                <a:cs typeface="Arial" panose="020B0604020202020204" pitchFamily="34" charset="0"/>
                <a:sym typeface="Roboto Light" panose="02000000000000000000" pitchFamily="2" charset="0"/>
              </a:rPr>
              <a:t>    </a:t>
            </a:r>
          </a:p>
        </p:txBody>
      </p:sp>
      <p:sp>
        <p:nvSpPr>
          <p:cNvPr id="81923" name="Subtitle 16">
            <a:extLst>
              <a:ext uri="{FF2B5EF4-FFF2-40B4-BE49-F238E27FC236}">
                <a16:creationId xmlns:a16="http://schemas.microsoft.com/office/drawing/2014/main" id="{C2493013-C18B-094E-A66F-036A815ABC53}"/>
              </a:ext>
            </a:extLst>
          </p:cNvPr>
          <p:cNvSpPr txBox="1">
            <a:spLocks noChangeArrowheads="1"/>
          </p:cNvSpPr>
          <p:nvPr/>
        </p:nvSpPr>
        <p:spPr bwMode="auto">
          <a:xfrm>
            <a:off x="666750" y="992188"/>
            <a:ext cx="8229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lIns="68580" tIns="34290" rIns="68580" bIns="34290"/>
          <a:lstStyle>
            <a:lvl1pPr>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defTabSz="914400" eaLnBrk="1" hangingPunct="1">
              <a:lnSpc>
                <a:spcPct val="90000"/>
              </a:lnSpc>
              <a:spcBef>
                <a:spcPts val="1000"/>
              </a:spcBef>
              <a:buFont typeface="Arial" panose="020B0604020202020204" pitchFamily="34" charset="0"/>
              <a:buNone/>
            </a:pPr>
            <a:endParaRPr lang="en-US" altLang="en-US" sz="1200" dirty="0">
              <a:solidFill>
                <a:srgbClr val="000000"/>
              </a:solidFill>
              <a:cs typeface="Arial" panose="020B0604020202020204" pitchFamily="34" charset="0"/>
              <a:sym typeface="Arial" panose="020B0604020202020204" pitchFamily="34" charset="0"/>
            </a:endParaRPr>
          </a:p>
        </p:txBody>
      </p:sp>
      <p:sp>
        <p:nvSpPr>
          <p:cNvPr id="147460" name="Title 3">
            <a:extLst>
              <a:ext uri="{FF2B5EF4-FFF2-40B4-BE49-F238E27FC236}">
                <a16:creationId xmlns:a16="http://schemas.microsoft.com/office/drawing/2014/main" id="{0B244476-61CC-B447-8392-243DD0E18657}"/>
              </a:ext>
            </a:extLst>
          </p:cNvPr>
          <p:cNvSpPr txBox="1">
            <a:spLocks noChangeArrowheads="1"/>
          </p:cNvSpPr>
          <p:nvPr/>
        </p:nvSpPr>
        <p:spPr bwMode="auto">
          <a:xfrm>
            <a:off x="557784" y="256032"/>
            <a:ext cx="8686800" cy="493712"/>
          </a:xfrm>
          <a:prstGeom prst="rect">
            <a:avLst/>
          </a:prstGeom>
          <a:noFill/>
          <a:ln>
            <a:noFill/>
          </a:ln>
        </p:spPr>
        <p:txBody>
          <a:bodyPr lIns="0" anchor="ctr"/>
          <a:lstStyle>
            <a:lvl1pPr>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4572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eaLnBrk="1" hangingPunct="1">
              <a:spcBef>
                <a:spcPct val="0"/>
              </a:spcBef>
              <a:buClr>
                <a:srgbClr val="000000"/>
              </a:buClr>
              <a:buFontTx/>
              <a:buNone/>
              <a:defRPr/>
            </a:pPr>
            <a:r>
              <a:rPr lang="en-US" altLang="en-US" sz="2600" dirty="0">
                <a:solidFill>
                  <a:schemeClr val="bg2">
                    <a:lumMod val="25000"/>
                  </a:schemeClr>
                </a:solidFill>
                <a:latin typeface="Lora Regular" panose="00000500000000000000" pitchFamily="2" charset="0"/>
                <a:cs typeface="Arial" panose="020B0604020202020204" pitchFamily="34" charset="0"/>
                <a:sym typeface="Lora" panose="00000500000000000000" pitchFamily="2" charset="0"/>
              </a:rPr>
              <a:t>Current Model Design</a:t>
            </a:r>
          </a:p>
        </p:txBody>
      </p:sp>
      <p:sp>
        <p:nvSpPr>
          <p:cNvPr id="81925" name="Text Placeholder 4">
            <a:extLst>
              <a:ext uri="{FF2B5EF4-FFF2-40B4-BE49-F238E27FC236}">
                <a16:creationId xmlns:a16="http://schemas.microsoft.com/office/drawing/2014/main" id="{1E37B3FD-D0C5-6642-A6B9-504DD07F3463}"/>
              </a:ext>
            </a:extLst>
          </p:cNvPr>
          <p:cNvSpPr>
            <a:spLocks noGrp="1" noChangeArrowheads="1"/>
          </p:cNvSpPr>
          <p:nvPr>
            <p:ph type="body" sz="quarter" idx="10"/>
          </p:nvPr>
        </p:nvSpPr>
        <p:spPr>
          <a:xfrm>
            <a:off x="557784" y="749808"/>
            <a:ext cx="8229600" cy="387350"/>
          </a:xfrm>
        </p:spPr>
        <p:txBody>
          <a:bodyPr/>
          <a:lstStyle/>
          <a:p>
            <a:pPr eaLnBrk="1" hangingPunct="1"/>
            <a:r>
              <a:rPr lang="en-US" altLang="en-US" sz="1600" dirty="0">
                <a:solidFill>
                  <a:schemeClr val="tx2"/>
                </a:solidFill>
                <a:latin typeface="Roboto" panose="02000000000000000000" pitchFamily="2" charset="0"/>
                <a:ea typeface="Roboto" panose="02000000000000000000" pitchFamily="2" charset="0"/>
                <a:cs typeface="Roboto" panose="02000000000000000000" pitchFamily="2" charset="0"/>
              </a:rPr>
              <a:t>Clinical &amp; Business Model Structure</a:t>
            </a:r>
          </a:p>
        </p:txBody>
      </p:sp>
      <p:sp>
        <p:nvSpPr>
          <p:cNvPr id="23" name="Rectangle 22">
            <a:extLst>
              <a:ext uri="{FF2B5EF4-FFF2-40B4-BE49-F238E27FC236}">
                <a16:creationId xmlns:a16="http://schemas.microsoft.com/office/drawing/2014/main" id="{806EF0CC-094F-CB4C-BA16-8ECCFA79AD83}"/>
              </a:ext>
            </a:extLst>
          </p:cNvPr>
          <p:cNvSpPr/>
          <p:nvPr/>
        </p:nvSpPr>
        <p:spPr>
          <a:xfrm>
            <a:off x="1447704" y="2862263"/>
            <a:ext cx="2009775" cy="14493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altLang="en-US" sz="1400" dirty="0">
                <a:solidFill>
                  <a:srgbClr val="FFFFFF"/>
                </a:solidFill>
                <a:latin typeface="Roboto Light" panose="02000000000000000000" pitchFamily="2" charset="0"/>
              </a:rPr>
              <a:t>Currently only </a:t>
            </a:r>
            <a:br>
              <a:rPr lang="en-US" altLang="en-US" sz="1400" dirty="0">
                <a:solidFill>
                  <a:srgbClr val="FFFFFF"/>
                </a:solidFill>
                <a:latin typeface="Roboto Light" panose="02000000000000000000" pitchFamily="2" charset="0"/>
              </a:rPr>
            </a:br>
            <a:r>
              <a:rPr lang="en-US" altLang="en-US" sz="1400" dirty="0">
                <a:solidFill>
                  <a:srgbClr val="FFFFFF"/>
                </a:solidFill>
                <a:latin typeface="Roboto Light" panose="02000000000000000000" pitchFamily="2" charset="0"/>
              </a:rPr>
              <a:t>for Premera and Lifewise members</a:t>
            </a:r>
          </a:p>
          <a:p>
            <a:pPr eaLnBrk="1" hangingPunct="1">
              <a:spcBef>
                <a:spcPts val="600"/>
              </a:spcBef>
              <a:defRPr/>
            </a:pPr>
            <a:r>
              <a:rPr lang="en-US" altLang="en-US" sz="1200" dirty="0">
                <a:solidFill>
                  <a:srgbClr val="FFFFFF"/>
                </a:solidFill>
                <a:latin typeface="Roboto Light" panose="02000000000000000000" pitchFamily="2" charset="0"/>
              </a:rPr>
              <a:t>•  </a:t>
            </a:r>
            <a:r>
              <a:rPr lang="en-US" altLang="en-US" sz="1100" dirty="0">
                <a:solidFill>
                  <a:srgbClr val="FFFFFF"/>
                </a:solidFill>
                <a:latin typeface="Roboto Light" panose="02000000000000000000" pitchFamily="2" charset="0"/>
              </a:rPr>
              <a:t>Commercial (FI &amp; ASO)</a:t>
            </a:r>
          </a:p>
          <a:p>
            <a:pPr eaLnBrk="1" hangingPunct="1">
              <a:defRPr/>
            </a:pPr>
            <a:r>
              <a:rPr lang="en-US" altLang="en-US" sz="1100" dirty="0">
                <a:solidFill>
                  <a:srgbClr val="FFFFFF"/>
                </a:solidFill>
                <a:latin typeface="Roboto Light" panose="02000000000000000000" pitchFamily="2" charset="0"/>
              </a:rPr>
              <a:t>•  Individual/Small Group</a:t>
            </a:r>
          </a:p>
          <a:p>
            <a:pPr eaLnBrk="1" hangingPunct="1">
              <a:defRPr/>
            </a:pPr>
            <a:r>
              <a:rPr lang="en-US" altLang="en-US" sz="1100" dirty="0">
                <a:solidFill>
                  <a:srgbClr val="FFFFFF"/>
                </a:solidFill>
                <a:latin typeface="Roboto Light" panose="02000000000000000000" pitchFamily="2" charset="0"/>
              </a:rPr>
              <a:t>•  Medicare Advantage (MA)</a:t>
            </a:r>
          </a:p>
        </p:txBody>
      </p:sp>
      <p:sp>
        <p:nvSpPr>
          <p:cNvPr id="24" name="Rectangle 23">
            <a:extLst>
              <a:ext uri="{FF2B5EF4-FFF2-40B4-BE49-F238E27FC236}">
                <a16:creationId xmlns:a16="http://schemas.microsoft.com/office/drawing/2014/main" id="{3EE4532C-204E-D140-AB12-88BE17FC36B9}"/>
              </a:ext>
            </a:extLst>
          </p:cNvPr>
          <p:cNvSpPr/>
          <p:nvPr/>
        </p:nvSpPr>
        <p:spPr>
          <a:xfrm>
            <a:off x="3667696" y="2867025"/>
            <a:ext cx="2009775" cy="14493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40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Blue Card and </a:t>
            </a:r>
            <a:br>
              <a:rPr lang="en-US" sz="140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br>
            <a:r>
              <a:rPr lang="en-US" sz="140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Federal Employee</a:t>
            </a:r>
          </a:p>
          <a:p>
            <a:pPr algn="ctr" eaLnBrk="1" fontAlgn="auto" hangingPunct="1">
              <a:spcBef>
                <a:spcPts val="0"/>
              </a:spcBef>
              <a:spcAft>
                <a:spcPts val="0"/>
              </a:spcAft>
              <a:defRPr/>
            </a:pPr>
            <a:r>
              <a:rPr lang="en-US" sz="140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Program (FEP) members</a:t>
            </a:r>
          </a:p>
        </p:txBody>
      </p:sp>
      <p:sp>
        <p:nvSpPr>
          <p:cNvPr id="29" name="Rectangle 28">
            <a:extLst>
              <a:ext uri="{FF2B5EF4-FFF2-40B4-BE49-F238E27FC236}">
                <a16:creationId xmlns:a16="http://schemas.microsoft.com/office/drawing/2014/main" id="{4E172423-361A-F64E-A3F0-1F76843034F7}"/>
              </a:ext>
            </a:extLst>
          </p:cNvPr>
          <p:cNvSpPr/>
          <p:nvPr/>
        </p:nvSpPr>
        <p:spPr>
          <a:xfrm>
            <a:off x="5887688" y="2862263"/>
            <a:ext cx="2009775" cy="14493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40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Newborns, pediatrics, adults, and MA</a:t>
            </a:r>
          </a:p>
        </p:txBody>
      </p:sp>
      <p:sp>
        <p:nvSpPr>
          <p:cNvPr id="2" name="Trapezoid 1">
            <a:extLst>
              <a:ext uri="{FF2B5EF4-FFF2-40B4-BE49-F238E27FC236}">
                <a16:creationId xmlns:a16="http://schemas.microsoft.com/office/drawing/2014/main" id="{DF3E3551-C487-F74C-8734-4529DC636AC6}"/>
              </a:ext>
            </a:extLst>
          </p:cNvPr>
          <p:cNvSpPr/>
          <p:nvPr/>
        </p:nvSpPr>
        <p:spPr>
          <a:xfrm>
            <a:off x="1447704" y="2547938"/>
            <a:ext cx="6449759" cy="314325"/>
          </a:xfrm>
          <a:prstGeom prst="trapezoid">
            <a:avLst>
              <a:gd name="adj" fmla="val 1075873"/>
            </a:avLst>
          </a:prstGeom>
          <a:gradFill>
            <a:gsLst>
              <a:gs pos="0">
                <a:schemeClr val="bg1">
                  <a:alpha val="77000"/>
                </a:schemeClr>
              </a:gs>
              <a:gs pos="98000">
                <a:schemeClr val="bg2"/>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1931" name="Picture 11">
            <a:extLst>
              <a:ext uri="{FF2B5EF4-FFF2-40B4-BE49-F238E27FC236}">
                <a16:creationId xmlns:a16="http://schemas.microsoft.com/office/drawing/2014/main" id="{E36BFBFE-118D-6042-BDB4-0D7E13978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788" y="1411288"/>
            <a:ext cx="16224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544F4457-4FBE-E746-BAE8-CC9CEDC81E6D}"/>
              </a:ext>
            </a:extLst>
          </p:cNvPr>
          <p:cNvSpPr/>
          <p:nvPr/>
        </p:nvSpPr>
        <p:spPr>
          <a:xfrm rot="16200000">
            <a:off x="4410869" y="1729582"/>
            <a:ext cx="301625" cy="84137"/>
          </a:xfrm>
          <a:prstGeom prst="rect">
            <a:avLst/>
          </a:prstGeom>
          <a:solidFill>
            <a:srgbClr val="009B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 name="Rectangle 13">
            <a:extLst>
              <a:ext uri="{FF2B5EF4-FFF2-40B4-BE49-F238E27FC236}">
                <a16:creationId xmlns:a16="http://schemas.microsoft.com/office/drawing/2014/main" id="{0CE8CB96-E0A6-3449-B36B-017085963793}"/>
              </a:ext>
            </a:extLst>
          </p:cNvPr>
          <p:cNvSpPr/>
          <p:nvPr/>
        </p:nvSpPr>
        <p:spPr>
          <a:xfrm>
            <a:off x="4413250" y="1722438"/>
            <a:ext cx="301625" cy="82550"/>
          </a:xfrm>
          <a:prstGeom prst="rect">
            <a:avLst/>
          </a:prstGeom>
          <a:solidFill>
            <a:srgbClr val="009B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1934" name="Slide Number Placeholder 2">
            <a:extLst>
              <a:ext uri="{FF2B5EF4-FFF2-40B4-BE49-F238E27FC236}">
                <a16:creationId xmlns:a16="http://schemas.microsoft.com/office/drawing/2014/main" id="{087FDC2A-CCF2-8048-AD7A-DA4B7958A5B5}"/>
              </a:ext>
            </a:extLst>
          </p:cNvPr>
          <p:cNvSpPr txBox="1">
            <a:spLocks/>
          </p:cNvSpPr>
          <p:nvPr/>
        </p:nvSpPr>
        <p:spPr bwMode="auto">
          <a:xfrm>
            <a:off x="609600" y="4800600"/>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defTabSz="68580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defTabSz="6858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defTabSz="6858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defTabSz="6858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a:spcBef>
                <a:spcPct val="0"/>
              </a:spcBef>
              <a:buFontTx/>
              <a:buNone/>
            </a:pPr>
            <a:fld id="{04E5AA60-9443-D54F-B1D9-55995A26F86C}" type="slidenum">
              <a:rPr lang="en-US" altLang="en-US" sz="1200">
                <a:solidFill>
                  <a:srgbClr val="FFFFFF"/>
                </a:solidFill>
                <a:cs typeface="Arial" panose="020B0604020202020204" pitchFamily="34" charset="0"/>
              </a:rPr>
              <a:pPr algn="ctr">
                <a:spcBef>
                  <a:spcPct val="0"/>
                </a:spcBef>
                <a:buFontTx/>
                <a:buNone/>
              </a:pPr>
              <a:t>31</a:t>
            </a:fld>
            <a:endParaRPr lang="en-US" altLang="en-US" sz="1200" dirty="0">
              <a:solidFill>
                <a:srgbClr val="FFFFFF"/>
              </a:solidFill>
              <a:cs typeface="Arial" panose="020B0604020202020204" pitchFamily="34" charset="0"/>
            </a:endParaRPr>
          </a:p>
        </p:txBody>
      </p:sp>
      <p:pic>
        <p:nvPicPr>
          <p:cNvPr id="81935" name="Picture 19" descr="premera-white.png">
            <a:extLst>
              <a:ext uri="{FF2B5EF4-FFF2-40B4-BE49-F238E27FC236}">
                <a16:creationId xmlns:a16="http://schemas.microsoft.com/office/drawing/2014/main" id="{DBA7D891-A9B5-8440-9049-751EB077D1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6" name="Footer Placeholder 1">
            <a:extLst>
              <a:ext uri="{FF2B5EF4-FFF2-40B4-BE49-F238E27FC236}">
                <a16:creationId xmlns:a16="http://schemas.microsoft.com/office/drawing/2014/main" id="{58365C5C-C26C-634B-B02C-FA0122A03462}"/>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defTabSz="68580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defTabSz="6858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defTabSz="6858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defTabSz="6858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spcBef>
                <a:spcPct val="0"/>
              </a:spcBef>
              <a:buFontTx/>
              <a:buNone/>
            </a:pPr>
            <a:r>
              <a:rPr lang="en-US" altLang="en-US" sz="1200" dirty="0">
                <a:solidFill>
                  <a:srgbClr val="FFFFFF"/>
                </a:solidFill>
                <a:ea typeface="MS PGothic" panose="020B0600070205080204" pitchFamily="34" charset="-128"/>
              </a:rPr>
              <a:t>© 2019 Premera. Proprietary and Confidential.</a:t>
            </a:r>
          </a:p>
        </p:txBody>
      </p:sp>
      <p:sp>
        <p:nvSpPr>
          <p:cNvPr id="18" name="Rectangle 17">
            <a:extLst>
              <a:ext uri="{FF2B5EF4-FFF2-40B4-BE49-F238E27FC236}">
                <a16:creationId xmlns:a16="http://schemas.microsoft.com/office/drawing/2014/main" id="{1E0BEB56-BA44-204B-B031-212665D7C09A}"/>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1938" name="Slide Number Placeholder 2">
            <a:extLst>
              <a:ext uri="{FF2B5EF4-FFF2-40B4-BE49-F238E27FC236}">
                <a16:creationId xmlns:a16="http://schemas.microsoft.com/office/drawing/2014/main" id="{F964DFD4-08C5-D048-A7F2-3C8D41D1993C}"/>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42950" indent="-285750" defTabSz="685800">
              <a:spcBef>
                <a:spcPct val="20000"/>
              </a:spcBef>
              <a:buClr>
                <a:schemeClr val="tx2"/>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defTabSz="685800">
              <a:spcBef>
                <a:spcPct val="20000"/>
              </a:spcBef>
              <a:buClr>
                <a:schemeClr val="tx2"/>
              </a:buClr>
              <a:buSzPct val="75000"/>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defTabSz="685800">
              <a:spcBef>
                <a:spcPct val="20000"/>
              </a:spcBef>
              <a:buClr>
                <a:srgbClr val="AEAEAE"/>
              </a:buClr>
              <a:buSzPct val="75000"/>
              <a:buFont typeface="Courier New" panose="02070309020205020404" pitchFamily="49" charset="0"/>
              <a:buChar char="o"/>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defTabSz="685800">
              <a:spcBef>
                <a:spcPct val="20000"/>
              </a:spcBef>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8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90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228600" defTabSz="685800" eaLnBrk="0" fontAlgn="base" hangingPunct="0">
              <a:spcBef>
                <a:spcPct val="20000"/>
              </a:spcBef>
              <a:spcAft>
                <a:spcPct val="0"/>
              </a:spcAft>
              <a:buClr>
                <a:srgbClr val="AEAEAE"/>
              </a:buClr>
              <a:buFont typeface="Arial" panose="020B0604020202020204" pitchFamily="34" charset="0"/>
              <a:buChar char="•"/>
              <a:defRPr sz="16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a:lstStyle>
          <a:p>
            <a:pPr algn="ctr" eaLnBrk="1" hangingPunct="1">
              <a:spcBef>
                <a:spcPct val="0"/>
              </a:spcBef>
              <a:buFontTx/>
              <a:buNone/>
            </a:pPr>
            <a:fld id="{449D4CBF-705D-E14D-90E5-694F095B9837}" type="slidenum">
              <a:rPr lang="en-US" altLang="en-US" sz="1200">
                <a:solidFill>
                  <a:srgbClr val="FFFFFF"/>
                </a:solidFill>
                <a:cs typeface="Arial" panose="020B0604020202020204" pitchFamily="34" charset="0"/>
              </a:rPr>
              <a:pPr algn="ctr" eaLnBrk="1" hangingPunct="1">
                <a:spcBef>
                  <a:spcPct val="0"/>
                </a:spcBef>
                <a:buFontTx/>
                <a:buNone/>
              </a:pPr>
              <a:t>31</a:t>
            </a:fld>
            <a:endParaRPr lang="en-US" altLang="en-US" sz="1200" dirty="0">
              <a:solidFill>
                <a:srgbClr val="FFFFFF"/>
              </a:solidFill>
              <a:cs typeface="Arial" panose="020B0604020202020204" pitchFamily="34" charset="0"/>
            </a:endParaRPr>
          </a:p>
        </p:txBody>
      </p:sp>
      <p:sp>
        <p:nvSpPr>
          <p:cNvPr id="21" name="Rectangle 10">
            <a:extLst>
              <a:ext uri="{FF2B5EF4-FFF2-40B4-BE49-F238E27FC236}">
                <a16:creationId xmlns:a16="http://schemas.microsoft.com/office/drawing/2014/main" id="{08939632-AAD7-2E49-A9D6-BFEAD53853C7}"/>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22" name="Picture 21">
            <a:extLst>
              <a:ext uri="{FF2B5EF4-FFF2-40B4-BE49-F238E27FC236}">
                <a16:creationId xmlns:a16="http://schemas.microsoft.com/office/drawing/2014/main" id="{8B6C8296-07AB-AA4D-A8D5-1942068F95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400"/>
                            </p:stCondLst>
                            <p:childTnLst>
                              <p:par>
                                <p:cTn id="21" presetID="2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a:extLst>
              <a:ext uri="{FF2B5EF4-FFF2-40B4-BE49-F238E27FC236}">
                <a16:creationId xmlns:a16="http://schemas.microsoft.com/office/drawing/2014/main" id="{9186053F-1BB0-554E-9AC7-B3F55B89228D}"/>
              </a:ext>
            </a:extLst>
          </p:cNvPr>
          <p:cNvPicPr>
            <a:picLocks noChangeAspect="1" noChangeArrowheads="1"/>
          </p:cNvPicPr>
          <p:nvPr/>
        </p:nvPicPr>
        <p:blipFill>
          <a:blip r:embed="rId3"/>
          <a:srcRect t="9396" b="9396"/>
          <a:stretch/>
        </p:blipFill>
        <p:spPr bwMode="auto">
          <a:xfrm>
            <a:off x="-15875" y="1"/>
            <a:ext cx="42338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1607642-22E4-534D-ACA7-C7A6F830F78A}"/>
              </a:ext>
            </a:extLst>
          </p:cNvPr>
          <p:cNvSpPr/>
          <p:nvPr/>
        </p:nvSpPr>
        <p:spPr>
          <a:xfrm flipH="1">
            <a:off x="3786188" y="0"/>
            <a:ext cx="5357812" cy="5143500"/>
          </a:xfrm>
          <a:prstGeom prst="rect">
            <a:avLst/>
          </a:prstGeom>
          <a:gradFill flip="none" rotWithShape="1">
            <a:gsLst>
              <a:gs pos="0">
                <a:srgbClr val="009BDB"/>
              </a:gs>
              <a:gs pos="90000">
                <a:srgbClr val="3AAFA9"/>
              </a:gs>
            </a:gsLst>
            <a:lin ang="179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8068" name="TextBox 6">
            <a:extLst>
              <a:ext uri="{FF2B5EF4-FFF2-40B4-BE49-F238E27FC236}">
                <a16:creationId xmlns:a16="http://schemas.microsoft.com/office/drawing/2014/main" id="{3EFF1A04-8B48-5F4D-89DF-D13EE8CD4C60}"/>
              </a:ext>
            </a:extLst>
          </p:cNvPr>
          <p:cNvSpPr txBox="1">
            <a:spLocks noChangeArrowheads="1"/>
          </p:cNvSpPr>
          <p:nvPr/>
        </p:nvSpPr>
        <p:spPr bwMode="auto">
          <a:xfrm>
            <a:off x="4233863" y="2195513"/>
            <a:ext cx="433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chemeClr val="bg1"/>
                </a:solidFill>
                <a:latin typeface="Lora Regular" pitchFamily="2" charset="77"/>
                <a:ea typeface="Lora Regular" pitchFamily="2" charset="77"/>
                <a:cs typeface="Lora Regular" pitchFamily="2" charset="77"/>
              </a:rPr>
              <a:t>Dental Plans</a:t>
            </a:r>
          </a:p>
        </p:txBody>
      </p:sp>
      <p:cxnSp>
        <p:nvCxnSpPr>
          <p:cNvPr id="9" name="Straight Connector 8">
            <a:extLst>
              <a:ext uri="{FF2B5EF4-FFF2-40B4-BE49-F238E27FC236}">
                <a16:creationId xmlns:a16="http://schemas.microsoft.com/office/drawing/2014/main" id="{A9556B23-02BE-6943-B2B5-73D2F5942A6B}"/>
              </a:ext>
            </a:extLst>
          </p:cNvPr>
          <p:cNvCxnSpPr/>
          <p:nvPr/>
        </p:nvCxnSpPr>
        <p:spPr>
          <a:xfrm>
            <a:off x="4344988" y="2863850"/>
            <a:ext cx="319087"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8070" name="Rectangle 10">
            <a:extLst>
              <a:ext uri="{FF2B5EF4-FFF2-40B4-BE49-F238E27FC236}">
                <a16:creationId xmlns:a16="http://schemas.microsoft.com/office/drawing/2014/main" id="{8C0E92F6-686D-CC45-8BEF-6E9E85B26F8D}"/>
              </a:ext>
            </a:extLst>
          </p:cNvPr>
          <p:cNvSpPr>
            <a:spLocks noChangeArrowheads="1"/>
          </p:cNvSpPr>
          <p:nvPr/>
        </p:nvSpPr>
        <p:spPr bwMode="auto">
          <a:xfrm>
            <a:off x="4275138" y="4843463"/>
            <a:ext cx="19986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2021 Premera. Proprietary and Confidential.</a:t>
            </a:r>
          </a:p>
        </p:txBody>
      </p:sp>
      <p:pic>
        <p:nvPicPr>
          <p:cNvPr id="11" name="Picture 11">
            <a:extLst>
              <a:ext uri="{FF2B5EF4-FFF2-40B4-BE49-F238E27FC236}">
                <a16:creationId xmlns:a16="http://schemas.microsoft.com/office/drawing/2014/main" id="{E2FB43F4-59B8-F242-AB7B-B2A52A9B83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6350" y="4597400"/>
            <a:ext cx="1285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E56059B-CEED-4304-8BDE-D63CF48F542F}"/>
              </a:ext>
            </a:extLst>
          </p:cNvPr>
          <p:cNvSpPr/>
          <p:nvPr/>
        </p:nvSpPr>
        <p:spPr>
          <a:xfrm>
            <a:off x="274638" y="274638"/>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5">
            <a:extLst>
              <a:ext uri="{FF2B5EF4-FFF2-40B4-BE49-F238E27FC236}">
                <a16:creationId xmlns:a16="http://schemas.microsoft.com/office/drawing/2014/main" id="{5DBDA810-78BB-464D-860F-341091DD78B9}"/>
              </a:ext>
            </a:extLst>
          </p:cNvPr>
          <p:cNvSpPr txBox="1">
            <a:spLocks noChangeArrowheads="1"/>
          </p:cNvSpPr>
          <p:nvPr/>
        </p:nvSpPr>
        <p:spPr bwMode="auto">
          <a:xfrm>
            <a:off x="557213" y="256032"/>
            <a:ext cx="776287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2600" dirty="0">
                <a:solidFill>
                  <a:schemeClr val="tx2">
                    <a:lumMod val="75000"/>
                  </a:schemeClr>
                </a:solidFill>
                <a:latin typeface="Lora Regular" panose="00000500000000000000" pitchFamily="2" charset="0"/>
              </a:rPr>
              <a:t>2022 Summary of Changes for Dental</a:t>
            </a:r>
          </a:p>
        </p:txBody>
      </p:sp>
      <p:cxnSp>
        <p:nvCxnSpPr>
          <p:cNvPr id="8" name="Straight Connector 7">
            <a:extLst>
              <a:ext uri="{FF2B5EF4-FFF2-40B4-BE49-F238E27FC236}">
                <a16:creationId xmlns:a16="http://schemas.microsoft.com/office/drawing/2014/main" id="{5C33B76B-7451-D248-B2B6-5833E7902802}"/>
              </a:ext>
            </a:extLst>
          </p:cNvPr>
          <p:cNvCxnSpPr/>
          <p:nvPr/>
        </p:nvCxnSpPr>
        <p:spPr>
          <a:xfrm>
            <a:off x="654050" y="85953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0116" name="Slide Number Placeholder 2">
            <a:extLst>
              <a:ext uri="{FF2B5EF4-FFF2-40B4-BE49-F238E27FC236}">
                <a16:creationId xmlns:a16="http://schemas.microsoft.com/office/drawing/2014/main" id="{3C2B9161-042E-7A41-A5BF-CAAD2F751BF9}"/>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DF8C2D8-57A8-BB47-87D1-D264CF1DFA46}" type="slidenum">
              <a:rPr lang="en-US" altLang="en-US" sz="1200" smtClean="0">
                <a:solidFill>
                  <a:srgbClr val="FFFFFF"/>
                </a:solidFill>
                <a:latin typeface="Roboto Light" panose="02000000000000000000" pitchFamily="2" charset="0"/>
              </a:rPr>
              <a:pPr algn="ctr">
                <a:spcBef>
                  <a:spcPct val="0"/>
                </a:spcBef>
                <a:buFontTx/>
                <a:buNone/>
              </a:pPr>
              <a:t>33</a:t>
            </a:fld>
            <a:endParaRPr lang="en-US" altLang="en-US" sz="1200" dirty="0">
              <a:solidFill>
                <a:srgbClr val="FFFFFF"/>
              </a:solidFill>
              <a:latin typeface="Roboto Light" panose="02000000000000000000" pitchFamily="2" charset="0"/>
            </a:endParaRPr>
          </a:p>
        </p:txBody>
      </p:sp>
      <p:pic>
        <p:nvPicPr>
          <p:cNvPr id="90117" name="Picture 19" descr="premera-white.png">
            <a:extLst>
              <a:ext uri="{FF2B5EF4-FFF2-40B4-BE49-F238E27FC236}">
                <a16:creationId xmlns:a16="http://schemas.microsoft.com/office/drawing/2014/main" id="{035C969F-97ED-2743-B9D6-8EC87D8B51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Footer Placeholder 1">
            <a:extLst>
              <a:ext uri="{FF2B5EF4-FFF2-40B4-BE49-F238E27FC236}">
                <a16:creationId xmlns:a16="http://schemas.microsoft.com/office/drawing/2014/main" id="{31681389-1E59-9144-A591-849D38D7832D}"/>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14" name="Rectangle 13">
            <a:extLst>
              <a:ext uri="{FF2B5EF4-FFF2-40B4-BE49-F238E27FC236}">
                <a16:creationId xmlns:a16="http://schemas.microsoft.com/office/drawing/2014/main" id="{1CAE0158-891B-8640-9A65-F2C7FE9929B3}"/>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0120" name="Slide Number Placeholder 2">
            <a:extLst>
              <a:ext uri="{FF2B5EF4-FFF2-40B4-BE49-F238E27FC236}">
                <a16:creationId xmlns:a16="http://schemas.microsoft.com/office/drawing/2014/main" id="{321F200F-CBF4-BE47-BE1A-A07AAF6A053A}"/>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6ACD201-770E-E24D-B413-E69821DBCAE5}" type="slidenum">
              <a:rPr lang="en-US" altLang="en-US" sz="1200">
                <a:solidFill>
                  <a:srgbClr val="FFFFFF"/>
                </a:solidFill>
                <a:latin typeface="Roboto Light" panose="02000000000000000000" pitchFamily="2" charset="0"/>
              </a:rPr>
              <a:pPr algn="ctr" eaLnBrk="1" hangingPunct="1">
                <a:spcBef>
                  <a:spcPct val="0"/>
                </a:spcBef>
                <a:buFontTx/>
                <a:buNone/>
              </a:pPr>
              <a:t>33</a:t>
            </a:fld>
            <a:endParaRPr lang="en-US" altLang="en-US" sz="1200" dirty="0">
              <a:solidFill>
                <a:srgbClr val="FFFFFF"/>
              </a:solidFill>
              <a:latin typeface="Roboto Light" panose="02000000000000000000" pitchFamily="2" charset="0"/>
            </a:endParaRPr>
          </a:p>
        </p:txBody>
      </p:sp>
      <p:sp>
        <p:nvSpPr>
          <p:cNvPr id="12" name="Rectangle 10">
            <a:extLst>
              <a:ext uri="{FF2B5EF4-FFF2-40B4-BE49-F238E27FC236}">
                <a16:creationId xmlns:a16="http://schemas.microsoft.com/office/drawing/2014/main" id="{83923DED-26F2-454D-8B39-73E20248F1BF}"/>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3" name="Picture 12">
            <a:extLst>
              <a:ext uri="{FF2B5EF4-FFF2-40B4-BE49-F238E27FC236}">
                <a16:creationId xmlns:a16="http://schemas.microsoft.com/office/drawing/2014/main" id="{48E8B02A-3AC2-4F46-808A-491E755A6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graphicFrame>
        <p:nvGraphicFramePr>
          <p:cNvPr id="15" name="Table 14">
            <a:extLst>
              <a:ext uri="{FF2B5EF4-FFF2-40B4-BE49-F238E27FC236}">
                <a16:creationId xmlns:a16="http://schemas.microsoft.com/office/drawing/2014/main" id="{9175BE99-5ADE-4E40-8B45-BDC4FF3991FE}"/>
              </a:ext>
            </a:extLst>
          </p:cNvPr>
          <p:cNvGraphicFramePr>
            <a:graphicFrameLocks noGrp="1"/>
          </p:cNvGraphicFramePr>
          <p:nvPr>
            <p:extLst>
              <p:ext uri="{D42A27DB-BD31-4B8C-83A1-F6EECF244321}">
                <p14:modId xmlns:p14="http://schemas.microsoft.com/office/powerpoint/2010/main" val="2189046021"/>
              </p:ext>
            </p:extLst>
          </p:nvPr>
        </p:nvGraphicFramePr>
        <p:xfrm>
          <a:off x="660401" y="1088898"/>
          <a:ext cx="8317332" cy="2958717"/>
        </p:xfrm>
        <a:graphic>
          <a:graphicData uri="http://schemas.openxmlformats.org/drawingml/2006/table">
            <a:tbl>
              <a:tblPr firstRow="1" bandRow="1">
                <a:tableStyleId>{72833802-FEF1-4C79-8D5D-14CF1EAF98D9}</a:tableStyleId>
              </a:tblPr>
              <a:tblGrid>
                <a:gridCol w="3306799">
                  <a:extLst>
                    <a:ext uri="{9D8B030D-6E8A-4147-A177-3AD203B41FA5}">
                      <a16:colId xmlns:a16="http://schemas.microsoft.com/office/drawing/2014/main" val="20000"/>
                    </a:ext>
                  </a:extLst>
                </a:gridCol>
                <a:gridCol w="2476800">
                  <a:extLst>
                    <a:ext uri="{9D8B030D-6E8A-4147-A177-3AD203B41FA5}">
                      <a16:colId xmlns:a16="http://schemas.microsoft.com/office/drawing/2014/main" val="20001"/>
                    </a:ext>
                  </a:extLst>
                </a:gridCol>
                <a:gridCol w="2533733">
                  <a:extLst>
                    <a:ext uri="{9D8B030D-6E8A-4147-A177-3AD203B41FA5}">
                      <a16:colId xmlns:a16="http://schemas.microsoft.com/office/drawing/2014/main" val="20002"/>
                    </a:ext>
                  </a:extLst>
                </a:gridCol>
              </a:tblGrid>
              <a:tr h="376395">
                <a:tc>
                  <a:txBody>
                    <a:bodyPr/>
                    <a:lstStyle/>
                    <a:p>
                      <a:pPr marL="0" algn="l" defTabSz="457200" rtl="0" eaLnBrk="1" latinLnBrk="0" hangingPunct="1"/>
                      <a:r>
                        <a:rPr lang="en-US" sz="1500" kern="1200" dirty="0">
                          <a:latin typeface="Roboto Light" panose="02000000000000000000" pitchFamily="2" charset="0"/>
                          <a:ea typeface="Roboto Light" panose="02000000000000000000" pitchFamily="2" charset="0"/>
                          <a:cs typeface="Roboto Light" panose="02000000000000000000" pitchFamily="2" charset="0"/>
                        </a:rPr>
                        <a:t>Dental</a:t>
                      </a:r>
                      <a:endParaRPr lang="en-US" sz="1500" b="1"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91436" marR="91436" marT="43359" marB="43359" anchor="ctr"/>
                </a:tc>
                <a:tc>
                  <a:txBody>
                    <a:bodyPr/>
                    <a:lstStyle/>
                    <a:p>
                      <a:pPr marL="0" algn="l" defTabSz="457200" rtl="0" eaLnBrk="1" latinLnBrk="0" hangingPunct="1"/>
                      <a:r>
                        <a:rPr lang="en-US" sz="15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2021 Benefits</a:t>
                      </a:r>
                    </a:p>
                  </a:txBody>
                  <a:tcPr marL="91436" marR="91436" marT="43359" marB="43359" anchor="ctr"/>
                </a:tc>
                <a:tc>
                  <a:txBody>
                    <a:bodyPr/>
                    <a:lstStyle/>
                    <a:p>
                      <a:pPr marL="0" algn="l" defTabSz="457200" rtl="0" eaLnBrk="1" latinLnBrk="0" hangingPunct="1"/>
                      <a:r>
                        <a:rPr lang="en-US" sz="1500" kern="1200" dirty="0">
                          <a:latin typeface="Roboto Light" panose="02000000000000000000" pitchFamily="2" charset="0"/>
                          <a:ea typeface="Roboto Light" panose="02000000000000000000" pitchFamily="2" charset="0"/>
                          <a:cs typeface="Roboto Light" panose="02000000000000000000" pitchFamily="2" charset="0"/>
                        </a:rPr>
                        <a:t>2022</a:t>
                      </a:r>
                      <a:r>
                        <a:rPr lang="en-US" sz="1500" kern="1200" baseline="0" dirty="0">
                          <a:latin typeface="Roboto Light" panose="02000000000000000000" pitchFamily="2" charset="0"/>
                          <a:ea typeface="Roboto Light" panose="02000000000000000000" pitchFamily="2" charset="0"/>
                          <a:cs typeface="Roboto Light" panose="02000000000000000000" pitchFamily="2" charset="0"/>
                        </a:rPr>
                        <a:t>  Benefit </a:t>
                      </a:r>
                      <a:r>
                        <a:rPr lang="en-US" sz="1500" kern="1200" dirty="0">
                          <a:latin typeface="Roboto Light" panose="02000000000000000000" pitchFamily="2" charset="0"/>
                          <a:ea typeface="Roboto Light" panose="02000000000000000000" pitchFamily="2" charset="0"/>
                          <a:cs typeface="Roboto Light" panose="02000000000000000000" pitchFamily="2" charset="0"/>
                        </a:rPr>
                        <a:t>Changes</a:t>
                      </a:r>
                      <a:endParaRPr lang="en-US" sz="1500" b="1"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91436" marR="91436" marT="43359" marB="43359" anchor="ctr"/>
                </a:tc>
                <a:extLst>
                  <a:ext uri="{0D108BD9-81ED-4DB2-BD59-A6C34878D82A}">
                    <a16:rowId xmlns:a16="http://schemas.microsoft.com/office/drawing/2014/main" val="10000"/>
                  </a:ext>
                </a:extLst>
              </a:tr>
              <a:tr h="649224">
                <a:tc>
                  <a:txBody>
                    <a:bodyPr/>
                    <a:lstStyle/>
                    <a:p>
                      <a:pPr marL="0" algn="l" defTabSz="457200" rtl="0" eaLnBrk="1" latinLnBrk="0" hangingPunct="1"/>
                      <a:r>
                        <a:rPr lang="en-US" sz="12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TMJ Rider</a:t>
                      </a:r>
                    </a:p>
                  </a:txBody>
                  <a:tcPr marL="91436" marR="91436" marT="43359" marB="43359" anchor="ctr"/>
                </a:tc>
                <a:tc>
                  <a:txBody>
                    <a:bodyPr/>
                    <a:lstStyle/>
                    <a:p>
                      <a:pPr marL="171450" marR="0" indent="-171450">
                        <a:lnSpc>
                          <a:spcPct val="107000"/>
                        </a:lnSpc>
                        <a:spcBef>
                          <a:spcPts val="0"/>
                        </a:spcBef>
                        <a:spcAft>
                          <a:spcPts val="0"/>
                        </a:spcAft>
                        <a:buFont typeface="Arial" panose="020B0604020202020204" pitchFamily="34" charset="0"/>
                        <a:buChar char="•"/>
                      </a:pPr>
                      <a:r>
                        <a:rPr lang="en-US" sz="120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Duplicate portfolio with and without TMJ Rider</a:t>
                      </a:r>
                    </a:p>
                  </a:txBody>
                  <a:tcPr marL="91436" marR="91436" marT="43359" marB="43359" anchor="ctr"/>
                </a:tc>
                <a:tc>
                  <a:txBody>
                    <a:bodyPr/>
                    <a:lstStyle/>
                    <a:p>
                      <a:pPr marL="171450" marR="0" indent="-171450">
                        <a:lnSpc>
                          <a:spcPct val="107000"/>
                        </a:lnSpc>
                        <a:spcBef>
                          <a:spcPts val="0"/>
                        </a:spcBef>
                        <a:spcAft>
                          <a:spcPts val="0"/>
                        </a:spcAft>
                        <a:buFont typeface="Arial" panose="020B0604020202020204" pitchFamily="34" charset="0"/>
                        <a:buChar char="•"/>
                      </a:pPr>
                      <a:r>
                        <a:rPr lang="en-US" sz="120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TMJ Rider will be embedded in all dental plans</a:t>
                      </a:r>
                    </a:p>
                  </a:txBody>
                  <a:tcPr marL="91436" marR="91436" marT="43359" marB="43359" anchor="ctr"/>
                </a:tc>
                <a:extLst>
                  <a:ext uri="{0D108BD9-81ED-4DB2-BD59-A6C34878D82A}">
                    <a16:rowId xmlns:a16="http://schemas.microsoft.com/office/drawing/2014/main" val="10003"/>
                  </a:ext>
                </a:extLst>
              </a:tr>
              <a:tr h="644366">
                <a:tc>
                  <a:txBody>
                    <a:bodyPr/>
                    <a:lstStyle/>
                    <a:p>
                      <a:pPr marL="0" algn="l" defTabSz="457200" rtl="0" eaLnBrk="1" latinLnBrk="0" hangingPunct="1"/>
                      <a:r>
                        <a:rPr lang="en-US" sz="12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Administration</a:t>
                      </a:r>
                    </a:p>
                    <a:p>
                      <a:pPr marL="0" algn="l" defTabSz="457200" rtl="0" eaLnBrk="1" latinLnBrk="0" hangingPunct="1"/>
                      <a:r>
                        <a:rPr lang="en-US" sz="10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(Placement of inlay, onlay, crowns, or labial veneers)</a:t>
                      </a:r>
                    </a:p>
                    <a:p>
                      <a:pPr marL="0" algn="l" defTabSz="457200" rtl="0" eaLnBrk="1" latinLnBrk="0" hangingPunct="1"/>
                      <a:r>
                        <a:rPr lang="en-US" sz="10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Effective 1/1/2022 Turnkey for all Premera Dental plans</a:t>
                      </a:r>
                    </a:p>
                  </a:txBody>
                  <a:tcPr marL="91436" marR="91436" marT="43359" marB="43359" anchor="ctr"/>
                </a:tc>
                <a:tc>
                  <a:txBody>
                    <a:bodyPr/>
                    <a:lstStyle/>
                    <a:p>
                      <a:pPr marL="171450" indent="-171450">
                        <a:buFont typeface="Arial" panose="020B0604020202020204" pitchFamily="34" charset="0"/>
                        <a:buChar char="•"/>
                      </a:pPr>
                      <a:r>
                        <a:rPr lang="en-US" sz="12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Preparation Date</a:t>
                      </a:r>
                    </a:p>
                  </a:txBody>
                  <a:tcPr marL="91436" marR="91436" marT="43359" marB="43359" anchor="ctr"/>
                </a:tc>
                <a:tc>
                  <a:txBody>
                    <a:bodyPr/>
                    <a:lstStyle/>
                    <a:p>
                      <a:pPr marL="171450" indent="-171450">
                        <a:buFont typeface="Arial" panose="020B0604020202020204" pitchFamily="34" charset="0"/>
                        <a:buChar char="•"/>
                      </a:pPr>
                      <a:r>
                        <a:rPr lang="en-US" sz="12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Seat Date</a:t>
                      </a:r>
                    </a:p>
                  </a:txBody>
                  <a:tcPr marL="91436" marR="91436" marT="43359" marB="43359" anchor="ctr"/>
                </a:tc>
                <a:extLst>
                  <a:ext uri="{0D108BD9-81ED-4DB2-BD59-A6C34878D82A}">
                    <a16:rowId xmlns:a16="http://schemas.microsoft.com/office/drawing/2014/main" val="10004"/>
                  </a:ext>
                </a:extLst>
              </a:tr>
              <a:tr h="644366">
                <a:tc>
                  <a:txBody>
                    <a:bodyPr/>
                    <a:lstStyle/>
                    <a:p>
                      <a:pPr marL="0" algn="l" defTabSz="457200" rtl="0" eaLnBrk="1" latinLnBrk="0" hangingPunct="1"/>
                      <a:r>
                        <a:rPr lang="en-US" sz="12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Contract Language</a:t>
                      </a:r>
                    </a:p>
                  </a:txBody>
                  <a:tcPr marL="91436" marR="91436" marT="43359" marB="43359" anchor="ctr"/>
                </a:tc>
                <a:tc>
                  <a:txBody>
                    <a:bodyPr/>
                    <a:lstStyle/>
                    <a:p>
                      <a:pPr marL="171450" indent="-171450">
                        <a:buFont typeface="Arial" panose="020B0604020202020204" pitchFamily="34" charset="0"/>
                        <a:buChar char="•"/>
                      </a:pPr>
                      <a:r>
                        <a:rPr lang="en-US" sz="12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Non-uniform member contract language</a:t>
                      </a:r>
                    </a:p>
                  </a:txBody>
                  <a:tcPr marL="91436" marR="91436" marT="43359" marB="43359" anchor="ctr"/>
                </a:tc>
                <a:tc>
                  <a:txBody>
                    <a:bodyPr/>
                    <a:lstStyle/>
                    <a:p>
                      <a:pPr marL="171450" indent="-171450">
                        <a:buFont typeface="Arial" panose="020B0604020202020204" pitchFamily="34" charset="0"/>
                        <a:buChar char="•"/>
                      </a:pPr>
                      <a:r>
                        <a:rPr lang="en-US" sz="12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Updating to uniform member contract language between lines of business</a:t>
                      </a:r>
                    </a:p>
                  </a:txBody>
                  <a:tcPr marL="91436" marR="91436" marT="43359" marB="43359" anchor="ctr"/>
                </a:tc>
                <a:extLst>
                  <a:ext uri="{0D108BD9-81ED-4DB2-BD59-A6C34878D82A}">
                    <a16:rowId xmlns:a16="http://schemas.microsoft.com/office/drawing/2014/main" val="10005"/>
                  </a:ext>
                </a:extLst>
              </a:tr>
              <a:tr h="644366">
                <a:tc>
                  <a:txBody>
                    <a:bodyPr/>
                    <a:lstStyle/>
                    <a:p>
                      <a:pPr marL="0" algn="l" defTabSz="457200" rtl="0" eaLnBrk="1" latinLnBrk="0" hangingPunct="1"/>
                      <a:r>
                        <a:rPr lang="en-US" sz="12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Pediatric Dental</a:t>
                      </a:r>
                    </a:p>
                  </a:txBody>
                  <a:tcPr marL="91436" marR="91436" marT="43359" marB="43359" anchor="ctr"/>
                </a:tc>
                <a:tc>
                  <a:txBody>
                    <a:bodyPr/>
                    <a:lstStyle/>
                    <a:p>
                      <a:pPr marL="171450" indent="-171450">
                        <a:buFont typeface="Arial" panose="020B0604020202020204" pitchFamily="34" charset="0"/>
                        <a:buChar char="•"/>
                      </a:pPr>
                      <a:r>
                        <a:rPr lang="en-US" sz="12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No Changes</a:t>
                      </a:r>
                    </a:p>
                  </a:txBody>
                  <a:tcPr marL="91436" marR="91436" marT="43359" marB="43359" anchor="ctr"/>
                </a:tc>
                <a:tc>
                  <a:txBody>
                    <a:bodyPr/>
                    <a:lstStyle/>
                    <a:p>
                      <a:pPr marL="171450" indent="-171450">
                        <a:buFont typeface="Arial" panose="020B0604020202020204" pitchFamily="34" charset="0"/>
                        <a:buChar char="•"/>
                      </a:pPr>
                      <a:r>
                        <a:rPr lang="en-US" sz="12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No Changes</a:t>
                      </a:r>
                    </a:p>
                  </a:txBody>
                  <a:tcPr marL="91436" marR="91436" marT="43359" marB="43359" anchor="ctr"/>
                </a:tc>
                <a:extLst>
                  <a:ext uri="{0D108BD9-81ED-4DB2-BD59-A6C34878D82A}">
                    <a16:rowId xmlns:a16="http://schemas.microsoft.com/office/drawing/2014/main" val="302657811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7">
            <a:extLst>
              <a:ext uri="{FF2B5EF4-FFF2-40B4-BE49-F238E27FC236}">
                <a16:creationId xmlns:a16="http://schemas.microsoft.com/office/drawing/2014/main" id="{E5B6E423-CFC9-0449-A1FB-1496ABF2C6F7}"/>
              </a:ext>
            </a:extLst>
          </p:cNvPr>
          <p:cNvSpPr txBox="1">
            <a:spLocks noChangeArrowheads="1"/>
          </p:cNvSpPr>
          <p:nvPr/>
        </p:nvSpPr>
        <p:spPr bwMode="auto">
          <a:xfrm>
            <a:off x="557784" y="256032"/>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Adult Dental Optima Plans</a:t>
            </a:r>
          </a:p>
        </p:txBody>
      </p:sp>
      <p:sp>
        <p:nvSpPr>
          <p:cNvPr id="114691" name="TextBox 8">
            <a:extLst>
              <a:ext uri="{FF2B5EF4-FFF2-40B4-BE49-F238E27FC236}">
                <a16:creationId xmlns:a16="http://schemas.microsoft.com/office/drawing/2014/main" id="{C5A9BDA0-0368-0648-B0A9-F25767A8545E}"/>
              </a:ext>
            </a:extLst>
          </p:cNvPr>
          <p:cNvSpPr txBox="1">
            <a:spLocks noChangeArrowheads="1"/>
          </p:cNvSpPr>
          <p:nvPr/>
        </p:nvSpPr>
        <p:spPr bwMode="auto">
          <a:xfrm>
            <a:off x="557785" y="982663"/>
            <a:ext cx="7759128" cy="738187"/>
          </a:xfrm>
          <a:prstGeom prst="rect">
            <a:avLst/>
          </a:prstGeom>
          <a:noFill/>
          <a:ln>
            <a:noFill/>
          </a:ln>
        </p:spPr>
        <p:txBody>
          <a:bodyPr wrap="square">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en-US" sz="14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No changes for 2022 to PBC WA SG Adult Dental Optima Plans</a:t>
            </a:r>
          </a:p>
          <a:p>
            <a:pPr eaLnBrk="1" hangingPunct="1">
              <a:spcBef>
                <a:spcPct val="0"/>
              </a:spcBef>
              <a:defRPr/>
            </a:pPr>
            <a:r>
              <a:rPr lang="en-US" altLang="en-US" sz="14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All plans utilize the Dental Choice Network (broadest access)</a:t>
            </a:r>
          </a:p>
          <a:p>
            <a:pPr eaLnBrk="1" hangingPunct="1">
              <a:spcBef>
                <a:spcPct val="0"/>
              </a:spcBef>
              <a:defRPr/>
            </a:pPr>
            <a:r>
              <a:rPr lang="en-US" altLang="en-US" sz="14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Members can visit any dentist</a:t>
            </a:r>
          </a:p>
        </p:txBody>
      </p:sp>
      <p:cxnSp>
        <p:nvCxnSpPr>
          <p:cNvPr id="8" name="Straight Connector 7">
            <a:extLst>
              <a:ext uri="{FF2B5EF4-FFF2-40B4-BE49-F238E27FC236}">
                <a16:creationId xmlns:a16="http://schemas.microsoft.com/office/drawing/2014/main" id="{BD4ABAE4-E4B5-F543-80B0-A38D0E527F12}"/>
              </a:ext>
            </a:extLst>
          </p:cNvPr>
          <p:cNvCxnSpPr/>
          <p:nvPr/>
        </p:nvCxnSpPr>
        <p:spPr>
          <a:xfrm>
            <a:off x="658368" y="85953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Table 8">
            <a:extLst>
              <a:ext uri="{FF2B5EF4-FFF2-40B4-BE49-F238E27FC236}">
                <a16:creationId xmlns:a16="http://schemas.microsoft.com/office/drawing/2014/main" id="{A0D98F5B-0906-B241-95F8-6F0B51941FE9}"/>
              </a:ext>
            </a:extLst>
          </p:cNvPr>
          <p:cNvGraphicFramePr>
            <a:graphicFrameLocks noGrp="1"/>
          </p:cNvGraphicFramePr>
          <p:nvPr/>
        </p:nvGraphicFramePr>
        <p:xfrm>
          <a:off x="309563" y="1743075"/>
          <a:ext cx="8524875" cy="2871787"/>
        </p:xfrm>
        <a:graphic>
          <a:graphicData uri="http://schemas.openxmlformats.org/drawingml/2006/table">
            <a:tbl>
              <a:tblPr firstRow="1" bandRow="1">
                <a:tableStyleId>{21E4AEA4-8DFA-4A89-87EB-49C32662AFE0}</a:tableStyleId>
              </a:tblPr>
              <a:tblGrid>
                <a:gridCol w="1060698">
                  <a:extLst>
                    <a:ext uri="{9D8B030D-6E8A-4147-A177-3AD203B41FA5}">
                      <a16:colId xmlns:a16="http://schemas.microsoft.com/office/drawing/2014/main" val="20000"/>
                    </a:ext>
                  </a:extLst>
                </a:gridCol>
                <a:gridCol w="796926">
                  <a:extLst>
                    <a:ext uri="{9D8B030D-6E8A-4147-A177-3AD203B41FA5}">
                      <a16:colId xmlns:a16="http://schemas.microsoft.com/office/drawing/2014/main" val="20001"/>
                    </a:ext>
                  </a:extLst>
                </a:gridCol>
                <a:gridCol w="965292">
                  <a:extLst>
                    <a:ext uri="{9D8B030D-6E8A-4147-A177-3AD203B41FA5}">
                      <a16:colId xmlns:a16="http://schemas.microsoft.com/office/drawing/2014/main" val="20002"/>
                    </a:ext>
                  </a:extLst>
                </a:gridCol>
                <a:gridCol w="970904">
                  <a:extLst>
                    <a:ext uri="{9D8B030D-6E8A-4147-A177-3AD203B41FA5}">
                      <a16:colId xmlns:a16="http://schemas.microsoft.com/office/drawing/2014/main" val="20003"/>
                    </a:ext>
                  </a:extLst>
                </a:gridCol>
                <a:gridCol w="147164">
                  <a:extLst>
                    <a:ext uri="{9D8B030D-6E8A-4147-A177-3AD203B41FA5}">
                      <a16:colId xmlns:a16="http://schemas.microsoft.com/office/drawing/2014/main" val="20004"/>
                    </a:ext>
                  </a:extLst>
                </a:gridCol>
                <a:gridCol w="874250">
                  <a:extLst>
                    <a:ext uri="{9D8B030D-6E8A-4147-A177-3AD203B41FA5}">
                      <a16:colId xmlns:a16="http://schemas.microsoft.com/office/drawing/2014/main" val="20005"/>
                    </a:ext>
                  </a:extLst>
                </a:gridCol>
                <a:gridCol w="954069">
                  <a:extLst>
                    <a:ext uri="{9D8B030D-6E8A-4147-A177-3AD203B41FA5}">
                      <a16:colId xmlns:a16="http://schemas.microsoft.com/office/drawing/2014/main" val="20006"/>
                    </a:ext>
                  </a:extLst>
                </a:gridCol>
                <a:gridCol w="998966">
                  <a:extLst>
                    <a:ext uri="{9D8B030D-6E8A-4147-A177-3AD203B41FA5}">
                      <a16:colId xmlns:a16="http://schemas.microsoft.com/office/drawing/2014/main" val="20007"/>
                    </a:ext>
                  </a:extLst>
                </a:gridCol>
                <a:gridCol w="959680">
                  <a:extLst>
                    <a:ext uri="{9D8B030D-6E8A-4147-A177-3AD203B41FA5}">
                      <a16:colId xmlns:a16="http://schemas.microsoft.com/office/drawing/2014/main" val="20008"/>
                    </a:ext>
                  </a:extLst>
                </a:gridCol>
                <a:gridCol w="796926">
                  <a:extLst>
                    <a:ext uri="{9D8B030D-6E8A-4147-A177-3AD203B41FA5}">
                      <a16:colId xmlns:a16="http://schemas.microsoft.com/office/drawing/2014/main" val="20009"/>
                    </a:ext>
                  </a:extLst>
                </a:gridCol>
              </a:tblGrid>
              <a:tr h="2786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Adult Dental</a:t>
                      </a:r>
                      <a:r>
                        <a:rPr lang="en-US" sz="900" b="1" kern="120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Optima</a:t>
                      </a:r>
                      <a:endPar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$1000 </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$1500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$2000</a:t>
                      </a:r>
                    </a:p>
                  </a:txBody>
                  <a:tcPr marL="7617" marR="7617" marT="4280" marB="0" anchor="ct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Voluntary $1000</a:t>
                      </a:r>
                    </a:p>
                  </a:txBody>
                  <a:tcPr marL="7617" marR="7617" marT="428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900" b="1"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7615" marR="7615" marT="4278"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$1000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Enhanced</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$1500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Enhanced</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$2000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Enhanced</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$1500 Enhanced+</a:t>
                      </a:r>
                    </a:p>
                  </a:txBody>
                  <a:tcPr marL="7617" marR="7617" marT="4280" marB="0" anchor="ctr"/>
                </a:tc>
                <a:extLst>
                  <a:ext uri="{0D108BD9-81ED-4DB2-BD59-A6C34878D82A}">
                    <a16:rowId xmlns:a16="http://schemas.microsoft.com/office/drawing/2014/main" val="10000"/>
                  </a:ext>
                </a:extLst>
              </a:tr>
              <a:tr h="2788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Annual Deductible</a:t>
                      </a:r>
                    </a:p>
                    <a:p>
                      <a:pPr marL="0" marR="0" indent="0" algn="l" defTabSz="457200" rtl="0" eaLnBrk="1" fontAlgn="auto" latinLnBrk="0" hangingPunct="1">
                        <a:lnSpc>
                          <a:spcPct val="100000"/>
                        </a:lnSpc>
                        <a:spcBef>
                          <a:spcPts val="0"/>
                        </a:spcBef>
                        <a:spcAft>
                          <a:spcPts val="0"/>
                        </a:spcAft>
                        <a:buClrTx/>
                        <a:buSzTx/>
                        <a:buFontTx/>
                        <a:buNone/>
                        <a:tabLst/>
                        <a:defRPr/>
                      </a:pPr>
                      <a:r>
                        <a:rPr lang="en-US" sz="600" i="1"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(applies to Class II &amp; III)</a:t>
                      </a:r>
                    </a:p>
                  </a:txBody>
                  <a:tcPr marL="7618" marR="7618" marT="4279"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$50/$150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$50/$150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$50/$150</a:t>
                      </a:r>
                    </a:p>
                  </a:txBody>
                  <a:tcPr marL="7617" marR="7617" marT="4280" marB="0" anchor="ct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$50/$150</a:t>
                      </a:r>
                    </a:p>
                  </a:txBody>
                  <a:tcPr marL="7617" marR="7617" marT="428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7615" marR="7615" marT="4278"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$50/$150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$50/$150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$50/$150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$50/$150</a:t>
                      </a:r>
                    </a:p>
                  </a:txBody>
                  <a:tcPr marL="7617" marR="7617" marT="4280" marB="0" anchor="ctr"/>
                </a:tc>
                <a:extLst>
                  <a:ext uri="{0D108BD9-81ED-4DB2-BD59-A6C34878D82A}">
                    <a16:rowId xmlns:a16="http://schemas.microsoft.com/office/drawing/2014/main" val="10001"/>
                  </a:ext>
                </a:extLst>
              </a:tr>
              <a:tr h="1820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Coinsurance</a:t>
                      </a:r>
                    </a:p>
                  </a:txBody>
                  <a:tcPr marL="7618" marR="7618" marT="4279" marB="0" anchor="ctr"/>
                </a:tc>
                <a:tc gridSpan="9">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50" dirty="0"/>
                    </a:p>
                  </a:txBody>
                  <a:tcPr marL="7614" marR="7614" marT="570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155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Class 1 – Preventive</a:t>
                      </a:r>
                    </a:p>
                  </a:txBody>
                  <a:tcPr marL="7618" marR="7618" marT="4279"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Covered</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in Full</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Covered</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in Full</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Covered</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in Full</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Covered</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in Full</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7615" marR="7615" marT="4278"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Covered</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in Full</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Covered</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in Full</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Covered</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in Full</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Covered</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in Full</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extLst>
                  <a:ext uri="{0D108BD9-81ED-4DB2-BD59-A6C34878D82A}">
                    <a16:rowId xmlns:a16="http://schemas.microsoft.com/office/drawing/2014/main" val="10003"/>
                  </a:ext>
                </a:extLst>
              </a:tr>
              <a:tr h="2275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Class 2 – Basic</a:t>
                      </a:r>
                    </a:p>
                  </a:txBody>
                  <a:tcPr marL="7618" marR="7618" marT="4279"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20%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20%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20%</a:t>
                      </a:r>
                    </a:p>
                  </a:txBody>
                  <a:tcPr marL="7617" marR="7617" marT="4280" marB="0" anchor="ct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30%</a:t>
                      </a:r>
                    </a:p>
                  </a:txBody>
                  <a:tcPr marL="7617" marR="7617" marT="428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7615" marR="7615" marT="4278"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20%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20%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20%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20%</a:t>
                      </a:r>
                    </a:p>
                  </a:txBody>
                  <a:tcPr marL="7617" marR="7617" marT="4280" marB="0" anchor="ctr"/>
                </a:tc>
                <a:extLst>
                  <a:ext uri="{0D108BD9-81ED-4DB2-BD59-A6C34878D82A}">
                    <a16:rowId xmlns:a16="http://schemas.microsoft.com/office/drawing/2014/main" val="10004"/>
                  </a:ext>
                </a:extLst>
              </a:tr>
              <a:tr h="2332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Class 3 – Major</a:t>
                      </a:r>
                    </a:p>
                  </a:txBody>
                  <a:tcPr marL="7618" marR="7618" marT="4279"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a:t>
                      </a:r>
                    </a:p>
                  </a:txBody>
                  <a:tcPr marL="7617" marR="7617" marT="4280" marB="0" anchor="ct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a:t>
                      </a:r>
                    </a:p>
                  </a:txBody>
                  <a:tcPr marL="7617" marR="7617" marT="428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7615" marR="7615" marT="4278"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a:t>
                      </a:r>
                    </a:p>
                  </a:txBody>
                  <a:tcPr marL="7617" marR="7617" marT="4280" marB="0" anchor="ctr"/>
                </a:tc>
                <a:extLst>
                  <a:ext uri="{0D108BD9-81ED-4DB2-BD59-A6C34878D82A}">
                    <a16:rowId xmlns:a16="http://schemas.microsoft.com/office/drawing/2014/main" val="10005"/>
                  </a:ext>
                </a:extLst>
              </a:tr>
              <a:tr h="7358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Annual Maximum</a:t>
                      </a:r>
                    </a:p>
                  </a:txBody>
                  <a:tcPr marL="7618" marR="7618" marT="4279"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$1,000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All Classes</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$1,500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All Classes</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$2,000</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All Classes</a:t>
                      </a:r>
                    </a:p>
                  </a:txBody>
                  <a:tcPr marL="7617" marR="7617" marT="4280" marB="0" anchor="ct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$1,000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All Classes</a:t>
                      </a:r>
                    </a:p>
                  </a:txBody>
                  <a:tcPr marL="7617" marR="7617" marT="428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7615" marR="7615" marT="4278"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$1,000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All Classes</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$1,500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All Classes</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$2,000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All Classes</a:t>
                      </a:r>
                    </a:p>
                  </a:txBody>
                  <a:tcPr marL="7617" marR="7617" marT="428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$1,500 </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Class II &amp; III Only</a:t>
                      </a:r>
                    </a:p>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*annual maximum waived for Class I</a:t>
                      </a:r>
                    </a:p>
                  </a:txBody>
                  <a:tcPr marL="7617" marR="7617" marT="4280" marB="0" anchor="ctr"/>
                </a:tc>
                <a:extLst>
                  <a:ext uri="{0D108BD9-81ED-4DB2-BD59-A6C34878D82A}">
                    <a16:rowId xmlns:a16="http://schemas.microsoft.com/office/drawing/2014/main" val="10006"/>
                  </a:ext>
                </a:extLst>
              </a:tr>
              <a:tr h="2271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OON Reimbursement</a:t>
                      </a:r>
                      <a:r>
                        <a:rPr lang="en-US" sz="800" b="1"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en-US" sz="800" b="1"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8" marR="7618" marT="4279" marB="0" anchor="ctr"/>
                </a:tc>
                <a:tc grid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WA out of network reduced fee schedule</a:t>
                      </a:r>
                    </a:p>
                  </a:txBody>
                  <a:tcPr marL="7617" marR="7617" marT="428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FairHealth 90th Percentile</a:t>
                      </a:r>
                    </a:p>
                  </a:txBody>
                  <a:tcPr marL="7617" marR="7617" marT="428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44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Endo/Perio Services</a:t>
                      </a:r>
                    </a:p>
                  </a:txBody>
                  <a:tcPr marL="7618" marR="7618" marT="4279" marB="0" anchor="ct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Classified</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as a Basic Service (20%)</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Major (50%)</a:t>
                      </a:r>
                    </a:p>
                  </a:txBody>
                  <a:tcPr marL="7617" marR="7617" marT="4280" marB="0" anchor="ct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Classified</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as a Basic Service (20%)</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81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Optional</a:t>
                      </a:r>
                      <a:r>
                        <a:rPr lang="en-US" sz="800" b="1"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a:t>
                      </a:r>
                      <a:r>
                        <a:rPr lang="en-US" sz="800" b="1"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Orthodontia</a:t>
                      </a:r>
                      <a:r>
                        <a:rPr lang="en-US" sz="800" b="1"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1" i="1"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(26+ enrolled)</a:t>
                      </a:r>
                      <a:endParaRPr lang="en-US" sz="800" b="1" i="1"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8" marR="7618" marT="4279" marB="0" anchor="ct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with $1,500 Lifetime Max</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N/A</a:t>
                      </a:r>
                    </a:p>
                  </a:txBody>
                  <a:tcPr marL="7617" marR="7617" marT="4280" marB="0" anchor="ct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50%</a:t>
                      </a:r>
                      <a:r>
                        <a:rPr lang="en-US" sz="800" kern="1200" baseline="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rPr>
                        <a:t> with $1,500 Lifetime Max</a:t>
                      </a:r>
                      <a:endParaRPr lang="en-US" sz="800" kern="1200" dirty="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7617" marR="7617" marT="428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92262" name="Slide Number Placeholder 2">
            <a:extLst>
              <a:ext uri="{FF2B5EF4-FFF2-40B4-BE49-F238E27FC236}">
                <a16:creationId xmlns:a16="http://schemas.microsoft.com/office/drawing/2014/main" id="{BFAF1237-7052-3B45-B7D9-E45B07246672}"/>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03CB8DE-034A-6947-A60E-9D68E77C8BF0}" type="slidenum">
              <a:rPr lang="en-US" altLang="en-US" sz="1200" smtClean="0">
                <a:solidFill>
                  <a:srgbClr val="FFFFFF"/>
                </a:solidFill>
                <a:latin typeface="Roboto Light" panose="02000000000000000000" pitchFamily="2" charset="0"/>
              </a:rPr>
              <a:pPr algn="ctr">
                <a:spcBef>
                  <a:spcPct val="0"/>
                </a:spcBef>
                <a:buFontTx/>
                <a:buNone/>
              </a:pPr>
              <a:t>34</a:t>
            </a:fld>
            <a:endParaRPr lang="en-US" altLang="en-US" sz="1200" dirty="0">
              <a:solidFill>
                <a:srgbClr val="FFFFFF"/>
              </a:solidFill>
              <a:latin typeface="Roboto Light" panose="02000000000000000000" pitchFamily="2" charset="0"/>
            </a:endParaRPr>
          </a:p>
        </p:txBody>
      </p:sp>
      <p:pic>
        <p:nvPicPr>
          <p:cNvPr id="92263" name="Picture 19" descr="premera-white.png">
            <a:extLst>
              <a:ext uri="{FF2B5EF4-FFF2-40B4-BE49-F238E27FC236}">
                <a16:creationId xmlns:a16="http://schemas.microsoft.com/office/drawing/2014/main" id="{6C168BCB-E32E-4E4B-BB11-7562329DDB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4" name="Footer Placeholder 1">
            <a:extLst>
              <a:ext uri="{FF2B5EF4-FFF2-40B4-BE49-F238E27FC236}">
                <a16:creationId xmlns:a16="http://schemas.microsoft.com/office/drawing/2014/main" id="{AFD323FF-332B-E547-9351-5D67228CCA1C}"/>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13" name="Rectangle 12">
            <a:extLst>
              <a:ext uri="{FF2B5EF4-FFF2-40B4-BE49-F238E27FC236}">
                <a16:creationId xmlns:a16="http://schemas.microsoft.com/office/drawing/2014/main" id="{3FEAEB0E-EFD4-C141-9C91-D9E12F092F79}"/>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2266" name="Slide Number Placeholder 2">
            <a:extLst>
              <a:ext uri="{FF2B5EF4-FFF2-40B4-BE49-F238E27FC236}">
                <a16:creationId xmlns:a16="http://schemas.microsoft.com/office/drawing/2014/main" id="{AC390576-911F-934B-9995-45388C173293}"/>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31A2E3F-002C-F343-8642-E2FBDDE6D688}" type="slidenum">
              <a:rPr lang="en-US" altLang="en-US" sz="1200">
                <a:solidFill>
                  <a:srgbClr val="FFFFFF"/>
                </a:solidFill>
                <a:latin typeface="Roboto Light" panose="02000000000000000000" pitchFamily="2" charset="0"/>
              </a:rPr>
              <a:pPr algn="ctr" eaLnBrk="1" hangingPunct="1">
                <a:spcBef>
                  <a:spcPct val="0"/>
                </a:spcBef>
                <a:buFontTx/>
                <a:buNone/>
              </a:pPr>
              <a:t>34</a:t>
            </a:fld>
            <a:endParaRPr lang="en-US" altLang="en-US" sz="1200" dirty="0">
              <a:solidFill>
                <a:srgbClr val="FFFFFF"/>
              </a:solidFill>
              <a:latin typeface="Roboto Light" panose="02000000000000000000" pitchFamily="2" charset="0"/>
            </a:endParaRPr>
          </a:p>
        </p:txBody>
      </p:sp>
      <p:sp>
        <p:nvSpPr>
          <p:cNvPr id="14" name="Rectangle 10">
            <a:extLst>
              <a:ext uri="{FF2B5EF4-FFF2-40B4-BE49-F238E27FC236}">
                <a16:creationId xmlns:a16="http://schemas.microsoft.com/office/drawing/2014/main" id="{7F943197-A0DA-9542-8D61-FB63223FE948}"/>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5" name="Picture 14">
            <a:extLst>
              <a:ext uri="{FF2B5EF4-FFF2-40B4-BE49-F238E27FC236}">
                <a16:creationId xmlns:a16="http://schemas.microsoft.com/office/drawing/2014/main" id="{4A76DB30-B873-C547-A5CC-798E9CE84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7">
            <a:extLst>
              <a:ext uri="{FF2B5EF4-FFF2-40B4-BE49-F238E27FC236}">
                <a16:creationId xmlns:a16="http://schemas.microsoft.com/office/drawing/2014/main" id="{9479A955-A361-BC46-A460-37E36E7CF45E}"/>
              </a:ext>
            </a:extLst>
          </p:cNvPr>
          <p:cNvSpPr txBox="1">
            <a:spLocks noChangeArrowheads="1"/>
          </p:cNvSpPr>
          <p:nvPr/>
        </p:nvSpPr>
        <p:spPr bwMode="auto">
          <a:xfrm>
            <a:off x="557784" y="256032"/>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Adult Optima Group Size Requirements</a:t>
            </a:r>
          </a:p>
        </p:txBody>
      </p:sp>
      <p:graphicFrame>
        <p:nvGraphicFramePr>
          <p:cNvPr id="11" name="Table 10">
            <a:extLst>
              <a:ext uri="{FF2B5EF4-FFF2-40B4-BE49-F238E27FC236}">
                <a16:creationId xmlns:a16="http://schemas.microsoft.com/office/drawing/2014/main" id="{C627E560-C406-5F45-9543-2EB7EC58D9D3}"/>
              </a:ext>
            </a:extLst>
          </p:cNvPr>
          <p:cNvGraphicFramePr>
            <a:graphicFrameLocks noGrp="1"/>
          </p:cNvGraphicFramePr>
          <p:nvPr/>
        </p:nvGraphicFramePr>
        <p:xfrm>
          <a:off x="522288" y="1055688"/>
          <a:ext cx="8099425" cy="3578227"/>
        </p:xfrm>
        <a:graphic>
          <a:graphicData uri="http://schemas.openxmlformats.org/drawingml/2006/table">
            <a:tbl>
              <a:tblPr firstRow="1" bandRow="1">
                <a:tableStyleId>{72833802-FEF1-4C79-8D5D-14CF1EAF98D9}</a:tableStyleId>
              </a:tblPr>
              <a:tblGrid>
                <a:gridCol w="2239424">
                  <a:extLst>
                    <a:ext uri="{9D8B030D-6E8A-4147-A177-3AD203B41FA5}">
                      <a16:colId xmlns:a16="http://schemas.microsoft.com/office/drawing/2014/main" val="20000"/>
                    </a:ext>
                  </a:extLst>
                </a:gridCol>
                <a:gridCol w="2808104">
                  <a:extLst>
                    <a:ext uri="{9D8B030D-6E8A-4147-A177-3AD203B41FA5}">
                      <a16:colId xmlns:a16="http://schemas.microsoft.com/office/drawing/2014/main" val="20001"/>
                    </a:ext>
                  </a:extLst>
                </a:gridCol>
                <a:gridCol w="1550991">
                  <a:extLst>
                    <a:ext uri="{9D8B030D-6E8A-4147-A177-3AD203B41FA5}">
                      <a16:colId xmlns:a16="http://schemas.microsoft.com/office/drawing/2014/main" val="20002"/>
                    </a:ext>
                  </a:extLst>
                </a:gridCol>
                <a:gridCol w="1500906">
                  <a:extLst>
                    <a:ext uri="{9D8B030D-6E8A-4147-A177-3AD203B41FA5}">
                      <a16:colId xmlns:a16="http://schemas.microsoft.com/office/drawing/2014/main" val="20003"/>
                    </a:ext>
                  </a:extLst>
                </a:gridCol>
              </a:tblGrid>
              <a:tr h="6331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latin typeface="Roboto Light" panose="02000000000000000000" pitchFamily="2" charset="0"/>
                          <a:ea typeface="Roboto Light" panose="02000000000000000000" pitchFamily="2" charset="0"/>
                          <a:cs typeface="Roboto Light" panose="02000000000000000000" pitchFamily="2" charset="0"/>
                        </a:rPr>
                        <a:t>Plan</a:t>
                      </a:r>
                      <a:endParaRPr lang="en-US" sz="1100" b="1"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91435" marR="91435"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a:latin typeface="Roboto Light" panose="02000000000000000000" pitchFamily="2" charset="0"/>
                          <a:ea typeface="Roboto Light" panose="02000000000000000000" pitchFamily="2" charset="0"/>
                          <a:cs typeface="Roboto Light" panose="02000000000000000000" pitchFamily="2" charset="0"/>
                        </a:rPr>
                        <a:t>OON</a:t>
                      </a:r>
                      <a:endParaRPr lang="en-US" sz="1100" b="1"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a:latin typeface="Roboto Light" panose="02000000000000000000" pitchFamily="2" charset="0"/>
                          <a:ea typeface="Roboto Light" panose="02000000000000000000" pitchFamily="2" charset="0"/>
                          <a:cs typeface="Roboto Light" panose="02000000000000000000" pitchFamily="2" charset="0"/>
                        </a:rPr>
                        <a:t>Groups</a:t>
                      </a:r>
                      <a:r>
                        <a:rPr lang="en-US" sz="1100" kern="1200" baseline="0" dirty="0">
                          <a:latin typeface="Roboto Light" panose="02000000000000000000" pitchFamily="2" charset="0"/>
                          <a:ea typeface="Roboto Light" panose="02000000000000000000" pitchFamily="2" charset="0"/>
                          <a:cs typeface="Roboto Light" panose="02000000000000000000" pitchFamily="2" charset="0"/>
                        </a:rPr>
                        <a:t> Size 2-4</a:t>
                      </a:r>
                      <a:endParaRPr lang="en-US" sz="11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a:latin typeface="Roboto Light" panose="02000000000000000000" pitchFamily="2" charset="0"/>
                          <a:ea typeface="Roboto Light" panose="02000000000000000000" pitchFamily="2" charset="0"/>
                          <a:cs typeface="Roboto Light" panose="02000000000000000000" pitchFamily="2" charset="0"/>
                        </a:rPr>
                        <a:t>Group</a:t>
                      </a:r>
                      <a:r>
                        <a:rPr lang="en-US" sz="1100" kern="1200" baseline="0" dirty="0">
                          <a:latin typeface="Roboto Light" panose="02000000000000000000" pitchFamily="2" charset="0"/>
                          <a:ea typeface="Roboto Light" panose="02000000000000000000" pitchFamily="2" charset="0"/>
                          <a:cs typeface="Roboto Light" panose="02000000000000000000" pitchFamily="2" charset="0"/>
                        </a:rPr>
                        <a:t> Size</a:t>
                      </a:r>
                      <a:r>
                        <a:rPr lang="en-US" sz="1100" kern="1200" dirty="0">
                          <a:latin typeface="Roboto Light" panose="02000000000000000000" pitchFamily="2" charset="0"/>
                          <a:ea typeface="Roboto Light" panose="02000000000000000000" pitchFamily="2" charset="0"/>
                          <a:cs typeface="Roboto Light" panose="02000000000000000000" pitchFamily="2" charset="0"/>
                        </a:rPr>
                        <a:t> 5+</a:t>
                      </a:r>
                      <a:endParaRPr lang="en-US" sz="11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txBody>
                  <a:tcPr marL="50799" marR="50799" marT="50804" marB="50804" anchor="ctr"/>
                </a:tc>
                <a:extLst>
                  <a:ext uri="{0D108BD9-81ED-4DB2-BD59-A6C34878D82A}">
                    <a16:rowId xmlns:a16="http://schemas.microsoft.com/office/drawing/2014/main" val="10000"/>
                  </a:ext>
                </a:extLst>
              </a:tr>
              <a:tr h="2633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Adult Dental Optima 1000</a:t>
                      </a:r>
                    </a:p>
                  </a:txBody>
                  <a:tcPr marL="91435" marR="91435"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WA out of network reduced fee schedule </a:t>
                      </a: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X</a:t>
                      </a: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X</a:t>
                      </a:r>
                    </a:p>
                  </a:txBody>
                  <a:tcPr marL="91435" marR="91435" marT="45723" marB="45723" anchor="ctr"/>
                </a:tc>
                <a:extLst>
                  <a:ext uri="{0D108BD9-81ED-4DB2-BD59-A6C34878D82A}">
                    <a16:rowId xmlns:a16="http://schemas.microsoft.com/office/drawing/2014/main" val="10001"/>
                  </a:ext>
                </a:extLst>
              </a:tr>
              <a:tr h="2633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Adult Dental Optima 1500</a:t>
                      </a:r>
                    </a:p>
                  </a:txBody>
                  <a:tcPr marL="91435" marR="91435"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WA out of network reduced fee schedule </a:t>
                      </a: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X</a:t>
                      </a: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X</a:t>
                      </a:r>
                    </a:p>
                  </a:txBody>
                  <a:tcPr marL="91435" marR="91435" marT="45723" marB="45723" anchor="ctr"/>
                </a:tc>
                <a:extLst>
                  <a:ext uri="{0D108BD9-81ED-4DB2-BD59-A6C34878D82A}">
                    <a16:rowId xmlns:a16="http://schemas.microsoft.com/office/drawing/2014/main" val="10002"/>
                  </a:ext>
                </a:extLst>
              </a:tr>
              <a:tr h="2633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Adult Dental Optima 2000</a:t>
                      </a:r>
                    </a:p>
                  </a:txBody>
                  <a:tcPr marL="91435" marR="91435"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WA out of network reduced fee schedule </a:t>
                      </a: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X</a:t>
                      </a:r>
                    </a:p>
                  </a:txBody>
                  <a:tcPr marL="91435" marR="91435" marT="45723" marB="45723" anchor="ctr"/>
                </a:tc>
                <a:extLst>
                  <a:ext uri="{0D108BD9-81ED-4DB2-BD59-A6C34878D82A}">
                    <a16:rowId xmlns:a16="http://schemas.microsoft.com/office/drawing/2014/main" val="10003"/>
                  </a:ext>
                </a:extLst>
              </a:tr>
              <a:tr h="4309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Adult Dental Optima 1000 Enhanced</a:t>
                      </a:r>
                    </a:p>
                  </a:txBody>
                  <a:tcPr marL="91435" marR="91435"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FairHealth 90th Percentile </a:t>
                      </a: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X</a:t>
                      </a:r>
                    </a:p>
                  </a:txBody>
                  <a:tcPr marL="91435" marR="91435" marT="45723" marB="45723" anchor="ctr"/>
                </a:tc>
                <a:extLst>
                  <a:ext uri="{0D108BD9-81ED-4DB2-BD59-A6C34878D82A}">
                    <a16:rowId xmlns:a16="http://schemas.microsoft.com/office/drawing/2014/main" val="10004"/>
                  </a:ext>
                </a:extLst>
              </a:tr>
              <a:tr h="4309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Adult Dental Optima 1500 Enhanced</a:t>
                      </a:r>
                    </a:p>
                  </a:txBody>
                  <a:tcPr marL="91435" marR="91435"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FairHealth 90th Percentile </a:t>
                      </a: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X</a:t>
                      </a:r>
                    </a:p>
                  </a:txBody>
                  <a:tcPr marL="91435" marR="91435" marT="45723" marB="45723" anchor="ctr"/>
                </a:tc>
                <a:extLst>
                  <a:ext uri="{0D108BD9-81ED-4DB2-BD59-A6C34878D82A}">
                    <a16:rowId xmlns:a16="http://schemas.microsoft.com/office/drawing/2014/main" val="10005"/>
                  </a:ext>
                </a:extLst>
              </a:tr>
              <a:tr h="4309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Adult Dental Optima 2000 Enhanced</a:t>
                      </a:r>
                    </a:p>
                  </a:txBody>
                  <a:tcPr marL="91435" marR="91435"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FairHealth 90th Percentile </a:t>
                      </a: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X</a:t>
                      </a:r>
                    </a:p>
                  </a:txBody>
                  <a:tcPr marL="91435" marR="91435" marT="45723" marB="45723" anchor="ctr"/>
                </a:tc>
                <a:extLst>
                  <a:ext uri="{0D108BD9-81ED-4DB2-BD59-A6C34878D82A}">
                    <a16:rowId xmlns:a16="http://schemas.microsoft.com/office/drawing/2014/main" val="10006"/>
                  </a:ext>
                </a:extLst>
              </a:tr>
              <a:tr h="4309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Adult Dental Optima 1500 Enhanced+</a:t>
                      </a:r>
                    </a:p>
                  </a:txBody>
                  <a:tcPr marL="91435" marR="91435"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FairHealth 90th Percentile </a:t>
                      </a: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X</a:t>
                      </a:r>
                    </a:p>
                  </a:txBody>
                  <a:tcPr marL="91435" marR="91435" marT="45723" marB="45723" anchor="ctr"/>
                </a:tc>
                <a:extLst>
                  <a:ext uri="{0D108BD9-81ED-4DB2-BD59-A6C34878D82A}">
                    <a16:rowId xmlns:a16="http://schemas.microsoft.com/office/drawing/2014/main" val="10007"/>
                  </a:ext>
                </a:extLst>
              </a:tr>
              <a:tr h="4309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Adult Dental Optima</a:t>
                      </a:r>
                      <a:r>
                        <a:rPr lang="en-US" sz="1000" kern="1200" baseline="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 Voluntary 1000</a:t>
                      </a:r>
                      <a:endPar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91435" marR="91435"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WA out of network reduced fee schedule </a:t>
                      </a: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endParaRPr>
                    </a:p>
                  </a:txBody>
                  <a:tcPr marL="91435" marR="91435" marT="45723" marB="45723"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2">
                              <a:lumMod val="75000"/>
                            </a:schemeClr>
                          </a:solidFill>
                          <a:latin typeface="Roboto Light" panose="02000000000000000000" pitchFamily="2" charset="0"/>
                          <a:ea typeface="Roboto Light" panose="02000000000000000000" pitchFamily="2" charset="0"/>
                          <a:cs typeface="Roboto Light" panose="02000000000000000000" pitchFamily="2" charset="0"/>
                        </a:rPr>
                        <a:t>X</a:t>
                      </a:r>
                    </a:p>
                  </a:txBody>
                  <a:tcPr marL="91435" marR="91435" marT="45723" marB="45723" anchor="ctr"/>
                </a:tc>
                <a:extLst>
                  <a:ext uri="{0D108BD9-81ED-4DB2-BD59-A6C34878D82A}">
                    <a16:rowId xmlns:a16="http://schemas.microsoft.com/office/drawing/2014/main" val="10008"/>
                  </a:ext>
                </a:extLst>
              </a:tr>
            </a:tbl>
          </a:graphicData>
        </a:graphic>
      </p:graphicFrame>
      <p:cxnSp>
        <p:nvCxnSpPr>
          <p:cNvPr id="7" name="Straight Connector 6">
            <a:extLst>
              <a:ext uri="{FF2B5EF4-FFF2-40B4-BE49-F238E27FC236}">
                <a16:creationId xmlns:a16="http://schemas.microsoft.com/office/drawing/2014/main" id="{8EC4BBCE-EC3E-6449-A419-1F80F43D8BA8}"/>
              </a:ext>
            </a:extLst>
          </p:cNvPr>
          <p:cNvCxnSpPr/>
          <p:nvPr/>
        </p:nvCxnSpPr>
        <p:spPr>
          <a:xfrm>
            <a:off x="658368" y="85953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6309" name="Slide Number Placeholder 2">
            <a:extLst>
              <a:ext uri="{FF2B5EF4-FFF2-40B4-BE49-F238E27FC236}">
                <a16:creationId xmlns:a16="http://schemas.microsoft.com/office/drawing/2014/main" id="{1B3438F3-FA8E-3A41-AF97-17D068104FE1}"/>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D64F173-F668-744B-909D-6F1E2E5E9ABE}" type="slidenum">
              <a:rPr lang="en-US" altLang="en-US" sz="1200" smtClean="0">
                <a:solidFill>
                  <a:srgbClr val="FFFFFF"/>
                </a:solidFill>
                <a:latin typeface="Roboto Light" panose="02000000000000000000" pitchFamily="2" charset="0"/>
              </a:rPr>
              <a:pPr algn="ctr">
                <a:spcBef>
                  <a:spcPct val="0"/>
                </a:spcBef>
                <a:buFontTx/>
                <a:buNone/>
              </a:pPr>
              <a:t>35</a:t>
            </a:fld>
            <a:endParaRPr lang="en-US" altLang="en-US" sz="1200" dirty="0">
              <a:solidFill>
                <a:srgbClr val="FFFFFF"/>
              </a:solidFill>
              <a:latin typeface="Roboto Light" panose="02000000000000000000" pitchFamily="2" charset="0"/>
            </a:endParaRPr>
          </a:p>
        </p:txBody>
      </p:sp>
      <p:pic>
        <p:nvPicPr>
          <p:cNvPr id="96310" name="Picture 19" descr="premera-white.png">
            <a:extLst>
              <a:ext uri="{FF2B5EF4-FFF2-40B4-BE49-F238E27FC236}">
                <a16:creationId xmlns:a16="http://schemas.microsoft.com/office/drawing/2014/main" id="{ED9E70D6-4604-0548-B9A8-AB2CF56345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311" name="Footer Placeholder 1">
            <a:extLst>
              <a:ext uri="{FF2B5EF4-FFF2-40B4-BE49-F238E27FC236}">
                <a16:creationId xmlns:a16="http://schemas.microsoft.com/office/drawing/2014/main" id="{AEEEF0EA-A327-414F-B9B6-5601D24745DB}"/>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12" name="Rectangle 11">
            <a:extLst>
              <a:ext uri="{FF2B5EF4-FFF2-40B4-BE49-F238E27FC236}">
                <a16:creationId xmlns:a16="http://schemas.microsoft.com/office/drawing/2014/main" id="{B1294D52-D579-214A-8610-7BE0571A4066}"/>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6313" name="Slide Number Placeholder 2">
            <a:extLst>
              <a:ext uri="{FF2B5EF4-FFF2-40B4-BE49-F238E27FC236}">
                <a16:creationId xmlns:a16="http://schemas.microsoft.com/office/drawing/2014/main" id="{7045D80C-357C-CC4D-9A39-7C7C950DD452}"/>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50897BB-B9AD-0F47-AFC6-508F358A5645}" type="slidenum">
              <a:rPr lang="en-US" altLang="en-US" sz="1200">
                <a:solidFill>
                  <a:srgbClr val="FFFFFF"/>
                </a:solidFill>
                <a:latin typeface="Roboto Light" panose="02000000000000000000" pitchFamily="2" charset="0"/>
              </a:rPr>
              <a:pPr algn="ctr" eaLnBrk="1" hangingPunct="1">
                <a:spcBef>
                  <a:spcPct val="0"/>
                </a:spcBef>
                <a:buFontTx/>
                <a:buNone/>
              </a:pPr>
              <a:t>35</a:t>
            </a:fld>
            <a:endParaRPr lang="en-US" altLang="en-US" sz="1200" dirty="0">
              <a:solidFill>
                <a:srgbClr val="FFFFFF"/>
              </a:solidFill>
              <a:latin typeface="Roboto Light" panose="02000000000000000000" pitchFamily="2" charset="0"/>
            </a:endParaRPr>
          </a:p>
        </p:txBody>
      </p:sp>
      <p:sp>
        <p:nvSpPr>
          <p:cNvPr id="13" name="Rectangle 10">
            <a:extLst>
              <a:ext uri="{FF2B5EF4-FFF2-40B4-BE49-F238E27FC236}">
                <a16:creationId xmlns:a16="http://schemas.microsoft.com/office/drawing/2014/main" id="{8BCD9569-8E40-6E42-BDBA-B5E5B5338F69}"/>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4" name="Picture 13">
            <a:extLst>
              <a:ext uri="{FF2B5EF4-FFF2-40B4-BE49-F238E27FC236}">
                <a16:creationId xmlns:a16="http://schemas.microsoft.com/office/drawing/2014/main" id="{131A690C-339B-334D-8EFA-F1B9018F7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a:extLst>
              <a:ext uri="{FF2B5EF4-FFF2-40B4-BE49-F238E27FC236}">
                <a16:creationId xmlns:a16="http://schemas.microsoft.com/office/drawing/2014/main" id="{E9D0D2CB-6E69-4A48-A189-EEA641924DB9}"/>
              </a:ext>
            </a:extLst>
          </p:cNvPr>
          <p:cNvPicPr>
            <a:picLocks noChangeAspect="1" noChangeArrowheads="1"/>
          </p:cNvPicPr>
          <p:nvPr/>
        </p:nvPicPr>
        <p:blipFill rotWithShape="1">
          <a:blip r:embed="rId3"/>
          <a:srcRect t="4735" b="4651"/>
          <a:stretch/>
        </p:blipFill>
        <p:spPr bwMode="auto">
          <a:xfrm>
            <a:off x="0" y="0"/>
            <a:ext cx="37861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2D02C241-A328-264C-AC28-CC7BDD407260}"/>
              </a:ext>
            </a:extLst>
          </p:cNvPr>
          <p:cNvSpPr/>
          <p:nvPr/>
        </p:nvSpPr>
        <p:spPr>
          <a:xfrm flipH="1">
            <a:off x="3786188" y="0"/>
            <a:ext cx="5357812" cy="5143500"/>
          </a:xfrm>
          <a:prstGeom prst="rect">
            <a:avLst/>
          </a:prstGeom>
          <a:gradFill flip="none" rotWithShape="1">
            <a:gsLst>
              <a:gs pos="0">
                <a:srgbClr val="009BDB"/>
              </a:gs>
              <a:gs pos="90000">
                <a:srgbClr val="3AAFA9"/>
              </a:gs>
            </a:gsLst>
            <a:lin ang="179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9292344C-68E0-2F43-AB1F-E25E5F9761A6}"/>
              </a:ext>
            </a:extLst>
          </p:cNvPr>
          <p:cNvSpPr/>
          <p:nvPr/>
        </p:nvSpPr>
        <p:spPr>
          <a:xfrm>
            <a:off x="274638" y="274638"/>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8309" name="TextBox 6">
            <a:extLst>
              <a:ext uri="{FF2B5EF4-FFF2-40B4-BE49-F238E27FC236}">
                <a16:creationId xmlns:a16="http://schemas.microsoft.com/office/drawing/2014/main" id="{C45396AD-1346-AC41-8771-4EC1F4BDD4B2}"/>
              </a:ext>
            </a:extLst>
          </p:cNvPr>
          <p:cNvSpPr txBox="1">
            <a:spLocks noChangeArrowheads="1"/>
          </p:cNvSpPr>
          <p:nvPr/>
        </p:nvSpPr>
        <p:spPr bwMode="auto">
          <a:xfrm>
            <a:off x="4233863" y="1765281"/>
            <a:ext cx="4330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chemeClr val="bg1"/>
                </a:solidFill>
                <a:latin typeface="Lora Regular" pitchFamily="2" charset="77"/>
                <a:ea typeface="Lora Regular" pitchFamily="2" charset="77"/>
                <a:cs typeface="Lora Regular" pitchFamily="2" charset="77"/>
              </a:rPr>
              <a:t>One Platform Ancillary Sprint Bonus</a:t>
            </a:r>
          </a:p>
        </p:txBody>
      </p:sp>
      <p:cxnSp>
        <p:nvCxnSpPr>
          <p:cNvPr id="9" name="Straight Connector 8">
            <a:extLst>
              <a:ext uri="{FF2B5EF4-FFF2-40B4-BE49-F238E27FC236}">
                <a16:creationId xmlns:a16="http://schemas.microsoft.com/office/drawing/2014/main" id="{52056360-F892-D446-BC85-FEB10502535C}"/>
              </a:ext>
            </a:extLst>
          </p:cNvPr>
          <p:cNvCxnSpPr/>
          <p:nvPr/>
        </p:nvCxnSpPr>
        <p:spPr>
          <a:xfrm>
            <a:off x="4344988" y="2863850"/>
            <a:ext cx="319087"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312" name="Rectangle 10">
            <a:extLst>
              <a:ext uri="{FF2B5EF4-FFF2-40B4-BE49-F238E27FC236}">
                <a16:creationId xmlns:a16="http://schemas.microsoft.com/office/drawing/2014/main" id="{C233E1C6-7661-8047-86D8-442E8BD6633A}"/>
              </a:ext>
            </a:extLst>
          </p:cNvPr>
          <p:cNvSpPr>
            <a:spLocks noChangeArrowheads="1"/>
          </p:cNvSpPr>
          <p:nvPr/>
        </p:nvSpPr>
        <p:spPr bwMode="auto">
          <a:xfrm>
            <a:off x="4275138" y="4843463"/>
            <a:ext cx="19986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2021 Premera. Proprietary and Confidential.</a:t>
            </a:r>
          </a:p>
        </p:txBody>
      </p:sp>
      <p:pic>
        <p:nvPicPr>
          <p:cNvPr id="12" name="Picture 11">
            <a:extLst>
              <a:ext uri="{FF2B5EF4-FFF2-40B4-BE49-F238E27FC236}">
                <a16:creationId xmlns:a16="http://schemas.microsoft.com/office/drawing/2014/main" id="{C8E9BFD2-8226-304A-A993-D6BE3BBFA9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6350" y="4597400"/>
            <a:ext cx="1285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B1ECB8B-C8B6-794B-A3E6-5924B40C34A6}"/>
              </a:ext>
            </a:extLst>
          </p:cNvPr>
          <p:cNvCxnSpPr/>
          <p:nvPr/>
        </p:nvCxnSpPr>
        <p:spPr>
          <a:xfrm>
            <a:off x="658368" y="1133856"/>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6020" name="Slide Number Placeholder 2">
            <a:extLst>
              <a:ext uri="{FF2B5EF4-FFF2-40B4-BE49-F238E27FC236}">
                <a16:creationId xmlns:a16="http://schemas.microsoft.com/office/drawing/2014/main" id="{A01FBDF3-69A6-814C-A8D6-ED3CC7A327DC}"/>
              </a:ext>
            </a:extLst>
          </p:cNvPr>
          <p:cNvSpPr>
            <a:spLocks noGrp="1"/>
          </p:cNvSpPr>
          <p:nvPr>
            <p:ph type="sldNum" sz="quarter" idx="12"/>
          </p:nvPr>
        </p:nvSpPr>
        <p:spPr bwMode="auto">
          <a:xfrm>
            <a:off x="609600" y="4800600"/>
            <a:ext cx="42545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93A762C-E74A-C04A-9E3E-91BD9A4004BE}" type="slidenum">
              <a:rPr lang="en-US" altLang="en-US" sz="1200" smtClean="0">
                <a:solidFill>
                  <a:srgbClr val="FFFFFF"/>
                </a:solidFill>
                <a:latin typeface="Roboto Light" panose="02000000000000000000" pitchFamily="2" charset="0"/>
              </a:rPr>
              <a:pPr algn="ctr">
                <a:spcBef>
                  <a:spcPct val="0"/>
                </a:spcBef>
                <a:buFontTx/>
                <a:buNone/>
              </a:pPr>
              <a:t>37</a:t>
            </a:fld>
            <a:endParaRPr lang="en-US" altLang="en-US" sz="1200" dirty="0">
              <a:solidFill>
                <a:srgbClr val="FFFFFF"/>
              </a:solidFill>
              <a:latin typeface="Roboto Light" panose="02000000000000000000" pitchFamily="2" charset="0"/>
            </a:endParaRPr>
          </a:p>
        </p:txBody>
      </p:sp>
      <p:pic>
        <p:nvPicPr>
          <p:cNvPr id="86021" name="Picture 19" descr="premera-white.png">
            <a:extLst>
              <a:ext uri="{FF2B5EF4-FFF2-40B4-BE49-F238E27FC236}">
                <a16:creationId xmlns:a16="http://schemas.microsoft.com/office/drawing/2014/main" id="{09A7984B-EAE7-E84F-BA60-BCCB46908C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Footer Placeholder 1">
            <a:extLst>
              <a:ext uri="{FF2B5EF4-FFF2-40B4-BE49-F238E27FC236}">
                <a16:creationId xmlns:a16="http://schemas.microsoft.com/office/drawing/2014/main" id="{546F69A1-BED9-C54F-AA81-7BC193C4AFC7}"/>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11" name="Rectangle 10">
            <a:extLst>
              <a:ext uri="{FF2B5EF4-FFF2-40B4-BE49-F238E27FC236}">
                <a16:creationId xmlns:a16="http://schemas.microsoft.com/office/drawing/2014/main" id="{870B671F-6E42-8A40-B505-986560E2E246}"/>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6024" name="Slide Number Placeholder 2">
            <a:extLst>
              <a:ext uri="{FF2B5EF4-FFF2-40B4-BE49-F238E27FC236}">
                <a16:creationId xmlns:a16="http://schemas.microsoft.com/office/drawing/2014/main" id="{461A1D1B-69D7-2040-98B4-E90B140ACC58}"/>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AB7D206-2F2A-5548-A2EC-981333E2DE3E}" type="slidenum">
              <a:rPr lang="en-US" altLang="en-US" sz="1200">
                <a:solidFill>
                  <a:srgbClr val="FFFFFF"/>
                </a:solidFill>
                <a:latin typeface="Roboto Light" panose="02000000000000000000" pitchFamily="2" charset="0"/>
              </a:rPr>
              <a:pPr algn="ctr" eaLnBrk="1" hangingPunct="1">
                <a:spcBef>
                  <a:spcPct val="0"/>
                </a:spcBef>
                <a:buFontTx/>
                <a:buNone/>
              </a:pPr>
              <a:t>37</a:t>
            </a:fld>
            <a:endParaRPr lang="en-US" altLang="en-US" sz="1200" dirty="0">
              <a:solidFill>
                <a:srgbClr val="FFFFFF"/>
              </a:solidFill>
              <a:latin typeface="Roboto Light" panose="02000000000000000000" pitchFamily="2" charset="0"/>
            </a:endParaRPr>
          </a:p>
        </p:txBody>
      </p:sp>
      <p:sp>
        <p:nvSpPr>
          <p:cNvPr id="14" name="TextBox 5">
            <a:extLst>
              <a:ext uri="{FF2B5EF4-FFF2-40B4-BE49-F238E27FC236}">
                <a16:creationId xmlns:a16="http://schemas.microsoft.com/office/drawing/2014/main" id="{FF78AFDD-4441-924E-9A8D-5DFC24AD3679}"/>
              </a:ext>
            </a:extLst>
          </p:cNvPr>
          <p:cNvSpPr txBox="1">
            <a:spLocks noChangeArrowheads="1"/>
          </p:cNvSpPr>
          <p:nvPr/>
        </p:nvSpPr>
        <p:spPr bwMode="auto">
          <a:xfrm>
            <a:off x="557213" y="501779"/>
            <a:ext cx="7083425" cy="492443"/>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One Platform Ancillary Sprint Bonus</a:t>
            </a:r>
          </a:p>
        </p:txBody>
      </p:sp>
      <p:sp>
        <p:nvSpPr>
          <p:cNvPr id="12" name="Rectangle 10">
            <a:extLst>
              <a:ext uri="{FF2B5EF4-FFF2-40B4-BE49-F238E27FC236}">
                <a16:creationId xmlns:a16="http://schemas.microsoft.com/office/drawing/2014/main" id="{9A058ED5-BBEC-214B-85EB-A8E528A6D4CF}"/>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3" name="Picture 12">
            <a:extLst>
              <a:ext uri="{FF2B5EF4-FFF2-40B4-BE49-F238E27FC236}">
                <a16:creationId xmlns:a16="http://schemas.microsoft.com/office/drawing/2014/main" id="{DF0E17AD-2686-D14F-B6DF-A372B31A3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
        <p:nvSpPr>
          <p:cNvPr id="2" name="TextBox 1">
            <a:extLst>
              <a:ext uri="{FF2B5EF4-FFF2-40B4-BE49-F238E27FC236}">
                <a16:creationId xmlns:a16="http://schemas.microsoft.com/office/drawing/2014/main" id="{C0B59ED4-E322-4147-986B-95B1677ED06A}"/>
              </a:ext>
            </a:extLst>
          </p:cNvPr>
          <p:cNvSpPr txBox="1"/>
          <p:nvPr/>
        </p:nvSpPr>
        <p:spPr>
          <a:xfrm>
            <a:off x="557212" y="1414657"/>
            <a:ext cx="7773187" cy="1569660"/>
          </a:xfrm>
          <a:prstGeom prst="rect">
            <a:avLst/>
          </a:prstGeom>
          <a:noFill/>
        </p:spPr>
        <p:txBody>
          <a:bodyPr wrap="square" rtlCol="0">
            <a:spAutoFit/>
          </a:bodyPr>
          <a:lstStyle/>
          <a:p>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Earn </a:t>
            </a:r>
            <a:r>
              <a:rPr lang="en-US" sz="1600" b="1" u="sng"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unlimited bonuses</a:t>
            </a:r>
            <a:r>
              <a:rPr lang="en-US" sz="16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 </a:t>
            </a: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on new ancillary sales between </a:t>
            </a:r>
            <a:r>
              <a:rPr lang="en-US" sz="1600" b="1" u="sng"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10.1.21</a:t>
            </a: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 and </a:t>
            </a:r>
            <a:r>
              <a:rPr lang="en-US" sz="1600" b="1" u="sng"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1.1.22</a:t>
            </a: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a:t>
            </a:r>
          </a:p>
          <a:p>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For any new ancillary business sold to groups of 2-150 employees wit 10.1.21 through 1.1.22 effective dates:*</a:t>
            </a:r>
          </a:p>
          <a:p>
            <a:pPr marL="285750" indent="-285750">
              <a:buFont typeface="Arial" panose="020B0604020202020204" pitchFamily="34" charset="0"/>
              <a:buChar char="•"/>
            </a:pP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2 - 9 EEs, </a:t>
            </a:r>
            <a:r>
              <a:rPr lang="en-US" sz="1600" b="1" u="sng"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$75 </a:t>
            </a: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per line</a:t>
            </a:r>
          </a:p>
          <a:p>
            <a:pPr marL="285750" indent="-285750">
              <a:buFont typeface="Arial" panose="020B0604020202020204" pitchFamily="34" charset="0"/>
              <a:buChar char="•"/>
            </a:pP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10 – 50 EEs, </a:t>
            </a:r>
            <a:r>
              <a:rPr lang="en-US" sz="1600" b="1" u="sng"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$100</a:t>
            </a:r>
            <a:r>
              <a:rPr lang="en-US" sz="16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 </a:t>
            </a: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per line</a:t>
            </a:r>
          </a:p>
          <a:p>
            <a:pPr marL="285750" indent="-285750">
              <a:buFont typeface="Arial" panose="020B0604020202020204" pitchFamily="34" charset="0"/>
              <a:buChar char="•"/>
            </a:pP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51 – 150 EEs, </a:t>
            </a:r>
            <a:r>
              <a:rPr lang="en-US" sz="1600" b="1" u="sng"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$125</a:t>
            </a:r>
            <a:r>
              <a:rPr lang="en-US" sz="1600"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 </a:t>
            </a:r>
            <a:r>
              <a:rPr 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per line</a:t>
            </a:r>
          </a:p>
        </p:txBody>
      </p:sp>
      <p:pic>
        <p:nvPicPr>
          <p:cNvPr id="4" name="Picture 3" descr="Logo, company name&#10;&#10;Description automatically generated">
            <a:extLst>
              <a:ext uri="{FF2B5EF4-FFF2-40B4-BE49-F238E27FC236}">
                <a16:creationId xmlns:a16="http://schemas.microsoft.com/office/drawing/2014/main" id="{CB8B3E6C-DC64-4F46-9BF6-684ACFD3C548}"/>
              </a:ext>
            </a:extLst>
          </p:cNvPr>
          <p:cNvPicPr>
            <a:picLocks noChangeAspect="1"/>
          </p:cNvPicPr>
          <p:nvPr/>
        </p:nvPicPr>
        <p:blipFill>
          <a:blip r:embed="rId5"/>
          <a:stretch>
            <a:fillRect/>
          </a:stretch>
        </p:blipFill>
        <p:spPr>
          <a:xfrm>
            <a:off x="2906997" y="3604758"/>
            <a:ext cx="2079055" cy="914400"/>
          </a:xfrm>
          <a:prstGeom prst="rect">
            <a:avLst/>
          </a:prstGeom>
        </p:spPr>
      </p:pic>
      <p:sp>
        <p:nvSpPr>
          <p:cNvPr id="5" name="TextBox 4">
            <a:extLst>
              <a:ext uri="{FF2B5EF4-FFF2-40B4-BE49-F238E27FC236}">
                <a16:creationId xmlns:a16="http://schemas.microsoft.com/office/drawing/2014/main" id="{6DC0409D-D7E5-453F-8076-B4CBA0AD4542}"/>
              </a:ext>
            </a:extLst>
          </p:cNvPr>
          <p:cNvSpPr txBox="1"/>
          <p:nvPr/>
        </p:nvSpPr>
        <p:spPr>
          <a:xfrm>
            <a:off x="658368" y="3217552"/>
            <a:ext cx="3053443" cy="523220"/>
          </a:xfrm>
          <a:prstGeom prst="rect">
            <a:avLst/>
          </a:prstGeom>
          <a:noFill/>
        </p:spPr>
        <p:txBody>
          <a:bodyPr wrap="square" rtlCol="0">
            <a:spAutoFit/>
          </a:bodyPr>
          <a:lstStyle/>
          <a:p>
            <a:r>
              <a:rPr lang="en-US" sz="1400" b="0" i="1" dirty="0">
                <a:solidFill>
                  <a:srgbClr val="707070"/>
                </a:solidFill>
                <a:effectLst/>
                <a:latin typeface="Avenir W01"/>
              </a:rPr>
              <a:t>* No Minimum requirement</a:t>
            </a:r>
            <a:br>
              <a:rPr lang="en-US" sz="1400" dirty="0"/>
            </a:br>
            <a:r>
              <a:rPr lang="en-US" sz="1400" b="0" i="1" dirty="0">
                <a:solidFill>
                  <a:srgbClr val="707070"/>
                </a:solidFill>
                <a:effectLst/>
                <a:latin typeface="Avenir W01"/>
              </a:rPr>
              <a:t>* No Maximum payout</a:t>
            </a:r>
            <a:endParaRPr lang="en-US" sz="1400" dirty="0"/>
          </a:p>
        </p:txBody>
      </p:sp>
    </p:spTree>
    <p:extLst>
      <p:ext uri="{BB962C8B-B14F-4D97-AF65-F5344CB8AC3E}">
        <p14:creationId xmlns:p14="http://schemas.microsoft.com/office/powerpoint/2010/main" val="936748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a:extLst>
              <a:ext uri="{FF2B5EF4-FFF2-40B4-BE49-F238E27FC236}">
                <a16:creationId xmlns:a16="http://schemas.microsoft.com/office/drawing/2014/main" id="{2E9DC8E6-4BB2-40AB-B567-F53BFC07DFAE}"/>
              </a:ext>
            </a:extLst>
          </p:cNvPr>
          <p:cNvSpPr>
            <a:spLocks noGrp="1" noChangeArrowheads="1"/>
          </p:cNvSpPr>
          <p:nvPr>
            <p:ph type="sldNum" sz="quarter" idx="12"/>
          </p:nvPr>
        </p:nvSpPr>
        <p:spPr bwMode="auto">
          <a:xfrm>
            <a:off x="457200" y="4767263"/>
            <a:ext cx="21336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1C0911E5-D9EB-48CB-85E1-335C824401D0}" type="slidenum">
              <a:rPr lang="en-US" altLang="en-US" sz="800" smtClean="0">
                <a:solidFill>
                  <a:srgbClr val="FFFFFF"/>
                </a:solidFill>
                <a:latin typeface="Roboto" panose="02000000000000000000" pitchFamily="2" charset="0"/>
              </a:rPr>
              <a:pPr algn="l">
                <a:spcBef>
                  <a:spcPct val="0"/>
                </a:spcBef>
                <a:buFontTx/>
                <a:buNone/>
              </a:pPr>
              <a:t>38</a:t>
            </a:fld>
            <a:endParaRPr lang="en-US" altLang="en-US" sz="800">
              <a:solidFill>
                <a:srgbClr val="FFFFFF"/>
              </a:solidFill>
              <a:latin typeface="Roboto" panose="02000000000000000000" pitchFamily="2" charset="0"/>
            </a:endParaRPr>
          </a:p>
        </p:txBody>
      </p:sp>
      <p:cxnSp>
        <p:nvCxnSpPr>
          <p:cNvPr id="27" name="Straight Connector 26">
            <a:extLst>
              <a:ext uri="{FF2B5EF4-FFF2-40B4-BE49-F238E27FC236}">
                <a16:creationId xmlns:a16="http://schemas.microsoft.com/office/drawing/2014/main" id="{8F48071C-E2EA-43A6-8FAA-9A23965F5BD8}"/>
              </a:ext>
            </a:extLst>
          </p:cNvPr>
          <p:cNvCxnSpPr/>
          <p:nvPr/>
        </p:nvCxnSpPr>
        <p:spPr>
          <a:xfrm>
            <a:off x="692150" y="963613"/>
            <a:ext cx="342900" cy="0"/>
          </a:xfrm>
          <a:prstGeom prst="line">
            <a:avLst/>
          </a:prstGeom>
          <a:ln w="444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Rectangle 10">
            <a:extLst>
              <a:ext uri="{FF2B5EF4-FFF2-40B4-BE49-F238E27FC236}">
                <a16:creationId xmlns:a16="http://schemas.microsoft.com/office/drawing/2014/main" id="{33123241-A447-4C78-A45E-2D7606EE5B8E}"/>
              </a:ext>
            </a:extLst>
          </p:cNvPr>
          <p:cNvSpPr>
            <a:spLocks noChangeArrowheads="1"/>
          </p:cNvSpPr>
          <p:nvPr/>
        </p:nvSpPr>
        <p:spPr bwMode="auto">
          <a:xfrm>
            <a:off x="1484313" y="4913313"/>
            <a:ext cx="1530350" cy="173037"/>
          </a:xfrm>
          <a:prstGeom prst="rect">
            <a:avLst/>
          </a:prstGeom>
          <a:noFill/>
          <a:ln>
            <a:noFill/>
          </a:ln>
        </p:spPr>
        <p:txBody>
          <a:bodyPr wrap="none">
            <a:spAutoFit/>
          </a:bodyPr>
          <a:lstStyle/>
          <a:p>
            <a:pPr defTabSz="685783">
              <a:defRPr/>
            </a:pPr>
            <a:r>
              <a:rPr lang="en-US" sz="525" kern="0" dirty="0">
                <a:solidFill>
                  <a:sysClr val="window" lastClr="FFFFFF"/>
                </a:solidFill>
                <a:latin typeface="Roboto Light"/>
                <a:cs typeface="Roboto Light"/>
              </a:rPr>
              <a:t>© 2020 Premera. Proprietary and Confidential.</a:t>
            </a:r>
          </a:p>
        </p:txBody>
      </p:sp>
      <p:sp>
        <p:nvSpPr>
          <p:cNvPr id="28677" name="Rectangle 10">
            <a:extLst>
              <a:ext uri="{FF2B5EF4-FFF2-40B4-BE49-F238E27FC236}">
                <a16:creationId xmlns:a16="http://schemas.microsoft.com/office/drawing/2014/main" id="{9F495FE3-6B3C-4B74-BFE1-39A56B1BB263}"/>
              </a:ext>
            </a:extLst>
          </p:cNvPr>
          <p:cNvSpPr>
            <a:spLocks noChangeArrowheads="1"/>
          </p:cNvSpPr>
          <p:nvPr/>
        </p:nvSpPr>
        <p:spPr bwMode="auto">
          <a:xfrm>
            <a:off x="5622315" y="1549176"/>
            <a:ext cx="1543050" cy="3154059"/>
          </a:xfrm>
          <a:prstGeom prst="rect">
            <a:avLst/>
          </a:prstGeom>
          <a:gradFill rotWithShape="1">
            <a:gsLst>
              <a:gs pos="0">
                <a:srgbClr val="DFE0E2">
                  <a:alpha val="0"/>
                </a:srgbClr>
              </a:gs>
              <a:gs pos="100000">
                <a:srgbClr val="F2F2F2"/>
              </a:gs>
            </a:gsLst>
            <a:lin ang="16200000" scaled="1"/>
          </a:gradFill>
          <a:ln>
            <a:noFill/>
          </a:ln>
        </p:spPr>
        <p:txBody>
          <a:bodyPr lIns="68580" tIns="480060" rIns="6858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E04E39"/>
              </a:buClr>
              <a:buFontTx/>
              <a:buNone/>
              <a:defRPr/>
            </a:pPr>
            <a:endParaRPr lang="en-US" altLang="en-US" sz="900" dirty="0">
              <a:solidFill>
                <a:srgbClr val="63666A"/>
              </a:solidFill>
              <a:latin typeface="Roboto" panose="02000000000000000000" pitchFamily="2" charset="0"/>
            </a:endParaRPr>
          </a:p>
          <a:p>
            <a:pPr algn="ctr">
              <a:lnSpc>
                <a:spcPct val="120000"/>
              </a:lnSpc>
              <a:spcBef>
                <a:spcPct val="0"/>
              </a:spcBef>
              <a:buClr>
                <a:srgbClr val="E04E39"/>
              </a:buClr>
              <a:buFontTx/>
              <a:buNone/>
              <a:defRPr/>
            </a:pPr>
            <a:r>
              <a:rPr lang="en-US" altLang="en-US" sz="1400" dirty="0">
                <a:solidFill>
                  <a:srgbClr val="63666A"/>
                </a:solidFill>
                <a:latin typeface="Roboto Medium" panose="02000000000000000000" pitchFamily="2" charset="0"/>
              </a:rPr>
              <a:t>Curt Esteb</a:t>
            </a:r>
            <a:br>
              <a:rPr lang="en-US" altLang="en-US" sz="1200" dirty="0">
                <a:solidFill>
                  <a:srgbClr val="63666A"/>
                </a:solidFill>
                <a:latin typeface="Roboto Medium" panose="02000000000000000000" pitchFamily="2" charset="0"/>
              </a:rPr>
            </a:br>
            <a:endParaRPr lang="en-US" altLang="en-US" sz="900" dirty="0">
              <a:solidFill>
                <a:srgbClr val="63666A"/>
              </a:solidFill>
              <a:latin typeface="Roboto Medium" panose="02000000000000000000" pitchFamily="2" charset="0"/>
            </a:endParaRPr>
          </a:p>
          <a:p>
            <a:pPr algn="ctr">
              <a:lnSpc>
                <a:spcPct val="120000"/>
              </a:lnSpc>
              <a:spcBef>
                <a:spcPct val="0"/>
              </a:spcBef>
              <a:buClr>
                <a:srgbClr val="E04E39"/>
              </a:buClr>
              <a:buFontTx/>
              <a:buNone/>
              <a:defRPr/>
            </a:pPr>
            <a:r>
              <a:rPr lang="en-US" altLang="en-US" sz="1100" dirty="0">
                <a:solidFill>
                  <a:srgbClr val="151515"/>
                </a:solidFill>
                <a:latin typeface="Roboto Light" panose="02000000000000000000" pitchFamily="2" charset="0"/>
              </a:rPr>
              <a:t>Eastern Washington</a:t>
            </a:r>
          </a:p>
          <a:p>
            <a:pPr algn="ctr">
              <a:lnSpc>
                <a:spcPct val="120000"/>
              </a:lnSpc>
              <a:spcBef>
                <a:spcPct val="0"/>
              </a:spcBef>
              <a:buClr>
                <a:srgbClr val="E04E39"/>
              </a:buClr>
              <a:buFontTx/>
              <a:buNone/>
              <a:defRPr/>
            </a:pPr>
            <a:r>
              <a:rPr lang="en-US" sz="900" u="sng" dirty="0">
                <a:solidFill>
                  <a:srgbClr val="0563C1"/>
                </a:solidFill>
                <a:latin typeface="Roboto" panose="02000000000000000000" pitchFamily="2" charset="0"/>
                <a:ea typeface="Calibri" panose="020F0502020204030204" pitchFamily="34" charset="0"/>
                <a:cs typeface="Calibri" panose="020F0502020204030204" pitchFamily="34" charset="0"/>
                <a:hlinkClick r:id="rId3"/>
              </a:rPr>
              <a:t>curt.esteb@premera.com</a:t>
            </a:r>
            <a:endParaRPr lang="en-US" sz="900" u="sng" dirty="0">
              <a:solidFill>
                <a:srgbClr val="0563C1"/>
              </a:solidFill>
              <a:latin typeface="Roboto" panose="02000000000000000000" pitchFamily="2" charset="0"/>
              <a:ea typeface="Calibri" panose="020F0502020204030204" pitchFamily="34" charset="0"/>
              <a:cs typeface="Calibri" panose="020F0502020204030204" pitchFamily="34" charset="0"/>
            </a:endParaRPr>
          </a:p>
          <a:p>
            <a:pPr algn="ctr">
              <a:lnSpc>
                <a:spcPct val="120000"/>
              </a:lnSpc>
              <a:spcBef>
                <a:spcPct val="0"/>
              </a:spcBef>
              <a:buClr>
                <a:srgbClr val="E04E39"/>
              </a:buClr>
              <a:buFont typeface="Arial" panose="020B0604020202020204" pitchFamily="34" charset="0"/>
              <a:buNone/>
              <a:defRPr/>
            </a:pPr>
            <a:r>
              <a:rPr lang="en-US" sz="1100" dirty="0">
                <a:solidFill>
                  <a:srgbClr val="63666A"/>
                </a:solidFill>
                <a:latin typeface="Roboto" panose="02000000000000000000" pitchFamily="2" charset="0"/>
                <a:ea typeface="Calibri" panose="020F0502020204030204" pitchFamily="34" charset="0"/>
                <a:cs typeface="Calibri" panose="020F0502020204030204" pitchFamily="34" charset="0"/>
              </a:rPr>
              <a:t>Cell: 425-590-7118</a:t>
            </a:r>
            <a:endParaRPr lang="en-US" altLang="en-US" sz="1100" dirty="0">
              <a:solidFill>
                <a:srgbClr val="151515"/>
              </a:solidFill>
              <a:latin typeface="Roboto Light" panose="02000000000000000000" pitchFamily="2" charset="0"/>
            </a:endParaRPr>
          </a:p>
          <a:p>
            <a:pPr algn="ctr">
              <a:lnSpc>
                <a:spcPct val="120000"/>
              </a:lnSpc>
              <a:spcBef>
                <a:spcPct val="0"/>
              </a:spcBef>
              <a:buClr>
                <a:srgbClr val="E04E39"/>
              </a:buClr>
              <a:buFontTx/>
              <a:buNone/>
              <a:defRPr/>
            </a:pPr>
            <a:endParaRPr lang="en-US" sz="820" u="sng" dirty="0">
              <a:solidFill>
                <a:srgbClr val="0563C1"/>
              </a:solidFill>
              <a:latin typeface="Roboto" panose="02000000000000000000" pitchFamily="2" charset="0"/>
              <a:ea typeface="Calibri" panose="020F0502020204030204" pitchFamily="34" charset="0"/>
              <a:cs typeface="Calibri" panose="020F0502020204030204" pitchFamily="34" charset="0"/>
            </a:endParaRPr>
          </a:p>
        </p:txBody>
      </p:sp>
      <p:sp>
        <p:nvSpPr>
          <p:cNvPr id="123910" name="Rectangle 11">
            <a:extLst>
              <a:ext uri="{FF2B5EF4-FFF2-40B4-BE49-F238E27FC236}">
                <a16:creationId xmlns:a16="http://schemas.microsoft.com/office/drawing/2014/main" id="{1639983E-C47C-4A8D-A027-8AA2E15E9308}"/>
              </a:ext>
            </a:extLst>
          </p:cNvPr>
          <p:cNvSpPr>
            <a:spLocks noChangeArrowheads="1"/>
          </p:cNvSpPr>
          <p:nvPr/>
        </p:nvSpPr>
        <p:spPr bwMode="auto">
          <a:xfrm>
            <a:off x="3776737" y="1550762"/>
            <a:ext cx="1728788" cy="3152473"/>
          </a:xfrm>
          <a:prstGeom prst="rect">
            <a:avLst/>
          </a:prstGeom>
          <a:gradFill rotWithShape="1">
            <a:gsLst>
              <a:gs pos="0">
                <a:srgbClr val="DFE0E2">
                  <a:alpha val="0"/>
                </a:srgbClr>
              </a:gs>
              <a:gs pos="100000">
                <a:srgbClr val="F2F2F2"/>
              </a:gs>
            </a:gsLst>
            <a:lin ang="162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8580" tIns="480060" rIns="6858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E04E39"/>
              </a:buClr>
              <a:buFontTx/>
              <a:buNone/>
            </a:pPr>
            <a:endParaRPr lang="en-US" altLang="en-US" sz="900" dirty="0">
              <a:solidFill>
                <a:srgbClr val="63666A"/>
              </a:solidFill>
              <a:latin typeface="Roboto" panose="02000000000000000000" pitchFamily="2" charset="0"/>
            </a:endParaRPr>
          </a:p>
          <a:p>
            <a:pPr algn="ctr">
              <a:lnSpc>
                <a:spcPct val="120000"/>
              </a:lnSpc>
              <a:spcBef>
                <a:spcPct val="0"/>
              </a:spcBef>
              <a:buClr>
                <a:srgbClr val="E04E39"/>
              </a:buClr>
              <a:buFontTx/>
              <a:buNone/>
            </a:pPr>
            <a:r>
              <a:rPr lang="en-US" altLang="en-US" sz="1400" dirty="0">
                <a:solidFill>
                  <a:srgbClr val="63666A"/>
                </a:solidFill>
                <a:latin typeface="Roboto Medium" panose="02000000000000000000" pitchFamily="2" charset="0"/>
              </a:rPr>
              <a:t>Andy Lentz</a:t>
            </a:r>
            <a:br>
              <a:rPr lang="en-US" altLang="en-US" sz="900" dirty="0">
                <a:solidFill>
                  <a:srgbClr val="63666A"/>
                </a:solidFill>
                <a:latin typeface="Roboto" panose="02000000000000000000" pitchFamily="2" charset="0"/>
              </a:rPr>
            </a:br>
            <a:endParaRPr lang="en-US" altLang="en-US" sz="900" dirty="0">
              <a:solidFill>
                <a:srgbClr val="63666A"/>
              </a:solidFill>
              <a:latin typeface="Roboto" panose="02000000000000000000" pitchFamily="2" charset="0"/>
            </a:endParaRPr>
          </a:p>
          <a:p>
            <a:pPr algn="ctr">
              <a:lnSpc>
                <a:spcPct val="120000"/>
              </a:lnSpc>
              <a:spcBef>
                <a:spcPct val="0"/>
              </a:spcBef>
              <a:buClr>
                <a:srgbClr val="E04E39"/>
              </a:buClr>
              <a:buFontTx/>
              <a:buNone/>
            </a:pPr>
            <a:r>
              <a:rPr lang="en-US" altLang="en-US" sz="1100" dirty="0">
                <a:solidFill>
                  <a:srgbClr val="151515"/>
                </a:solidFill>
                <a:latin typeface="Roboto Light" panose="02000000000000000000" pitchFamily="2" charset="0"/>
              </a:rPr>
              <a:t>Western Washington</a:t>
            </a:r>
          </a:p>
          <a:p>
            <a:pPr algn="ctr">
              <a:lnSpc>
                <a:spcPct val="120000"/>
              </a:lnSpc>
              <a:spcBef>
                <a:spcPct val="0"/>
              </a:spcBef>
              <a:buClr>
                <a:srgbClr val="E04E39"/>
              </a:buClr>
              <a:buFontTx/>
              <a:buNone/>
            </a:pPr>
            <a:r>
              <a:rPr lang="en-US" altLang="en-US" sz="900" u="sng" dirty="0">
                <a:solidFill>
                  <a:srgbClr val="0563C1"/>
                </a:solidFill>
                <a:latin typeface="Roboto" panose="02000000000000000000" pitchFamily="2" charset="0"/>
                <a:cs typeface="Calibri" panose="020F0502020204030204" pitchFamily="34" charset="0"/>
                <a:hlinkClick r:id="rId4"/>
              </a:rPr>
              <a:t>andy.lentz@premera.com</a:t>
            </a:r>
            <a:endParaRPr lang="en-US" altLang="en-US" sz="900" u="sng" dirty="0">
              <a:solidFill>
                <a:srgbClr val="0563C1"/>
              </a:solidFill>
              <a:latin typeface="Roboto" panose="02000000000000000000" pitchFamily="2" charset="0"/>
              <a:cs typeface="Calibri" panose="020F0502020204030204" pitchFamily="34" charset="0"/>
            </a:endParaRPr>
          </a:p>
          <a:p>
            <a:pPr algn="ctr">
              <a:lnSpc>
                <a:spcPct val="120000"/>
              </a:lnSpc>
              <a:spcBef>
                <a:spcPct val="0"/>
              </a:spcBef>
              <a:buClr>
                <a:srgbClr val="E04E39"/>
              </a:buClr>
              <a:buFontTx/>
              <a:buNone/>
            </a:pPr>
            <a:r>
              <a:rPr lang="en-US" altLang="en-US" sz="1100" dirty="0">
                <a:solidFill>
                  <a:srgbClr val="63666A"/>
                </a:solidFill>
                <a:latin typeface="Roboto" panose="02000000000000000000" pitchFamily="2" charset="0"/>
                <a:cs typeface="Calibri" panose="020F0502020204030204" pitchFamily="34" charset="0"/>
              </a:rPr>
              <a:t>Cell: 206-499-7883 </a:t>
            </a:r>
            <a:endParaRPr lang="en-US" altLang="en-US" sz="1100" dirty="0">
              <a:solidFill>
                <a:srgbClr val="151515"/>
              </a:solidFill>
              <a:latin typeface="Roboto Light" panose="02000000000000000000" pitchFamily="2" charset="0"/>
            </a:endParaRPr>
          </a:p>
        </p:txBody>
      </p:sp>
      <p:sp>
        <p:nvSpPr>
          <p:cNvPr id="123911" name="Rectangle 13">
            <a:extLst>
              <a:ext uri="{FF2B5EF4-FFF2-40B4-BE49-F238E27FC236}">
                <a16:creationId xmlns:a16="http://schemas.microsoft.com/office/drawing/2014/main" id="{26B13877-D7EA-481F-B8B8-664D6C1EAD27}"/>
              </a:ext>
            </a:extLst>
          </p:cNvPr>
          <p:cNvSpPr>
            <a:spLocks noChangeArrowheads="1"/>
          </p:cNvSpPr>
          <p:nvPr/>
        </p:nvSpPr>
        <p:spPr bwMode="auto">
          <a:xfrm>
            <a:off x="1896381" y="1589770"/>
            <a:ext cx="1730375" cy="3139586"/>
          </a:xfrm>
          <a:prstGeom prst="rect">
            <a:avLst/>
          </a:prstGeom>
          <a:gradFill rotWithShape="1">
            <a:gsLst>
              <a:gs pos="0">
                <a:srgbClr val="DFE0E2">
                  <a:alpha val="0"/>
                </a:srgbClr>
              </a:gs>
              <a:gs pos="100000">
                <a:srgbClr val="F2F2F2"/>
              </a:gs>
            </a:gsLst>
            <a:lin ang="162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8580" tIns="480060" rIns="6858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E04E39"/>
              </a:buClr>
              <a:buFontTx/>
              <a:buNone/>
            </a:pPr>
            <a:endParaRPr lang="en-US" altLang="en-US" sz="900" b="1" dirty="0">
              <a:solidFill>
                <a:srgbClr val="63666A"/>
              </a:solidFill>
              <a:latin typeface="Roboto" panose="02000000000000000000" pitchFamily="2" charset="0"/>
            </a:endParaRPr>
          </a:p>
          <a:p>
            <a:pPr algn="ctr">
              <a:lnSpc>
                <a:spcPct val="120000"/>
              </a:lnSpc>
              <a:spcBef>
                <a:spcPct val="0"/>
              </a:spcBef>
              <a:buClr>
                <a:srgbClr val="E04E39"/>
              </a:buClr>
              <a:buFontTx/>
              <a:buNone/>
            </a:pPr>
            <a:r>
              <a:rPr lang="en-US" altLang="en-US" sz="1400" dirty="0">
                <a:solidFill>
                  <a:srgbClr val="63666A"/>
                </a:solidFill>
                <a:latin typeface="Roboto Medium" panose="02000000000000000000" pitchFamily="2" charset="0"/>
              </a:rPr>
              <a:t>Amy Easley</a:t>
            </a:r>
            <a:br>
              <a:rPr lang="en-US" altLang="en-US" sz="1200" dirty="0">
                <a:solidFill>
                  <a:srgbClr val="63666A"/>
                </a:solidFill>
                <a:latin typeface="Roboto Medium" panose="02000000000000000000" pitchFamily="2" charset="0"/>
              </a:rPr>
            </a:br>
            <a:endParaRPr lang="en-US" altLang="en-US" sz="900" dirty="0">
              <a:solidFill>
                <a:srgbClr val="63666A"/>
              </a:solidFill>
              <a:latin typeface="Roboto Medium" panose="02000000000000000000" pitchFamily="2" charset="0"/>
            </a:endParaRPr>
          </a:p>
          <a:p>
            <a:pPr algn="ctr">
              <a:lnSpc>
                <a:spcPct val="120000"/>
              </a:lnSpc>
              <a:spcBef>
                <a:spcPct val="0"/>
              </a:spcBef>
              <a:buClr>
                <a:srgbClr val="E04E39"/>
              </a:buClr>
              <a:buFontTx/>
              <a:buNone/>
            </a:pPr>
            <a:r>
              <a:rPr lang="en-US" altLang="en-US" sz="1100" dirty="0">
                <a:solidFill>
                  <a:srgbClr val="151515"/>
                </a:solidFill>
                <a:latin typeface="Roboto Light" panose="02000000000000000000" pitchFamily="2" charset="0"/>
              </a:rPr>
              <a:t>Western Washington</a:t>
            </a:r>
          </a:p>
          <a:p>
            <a:pPr algn="ctr">
              <a:lnSpc>
                <a:spcPct val="120000"/>
              </a:lnSpc>
              <a:spcBef>
                <a:spcPct val="0"/>
              </a:spcBef>
              <a:buClr>
                <a:srgbClr val="E04E39"/>
              </a:buClr>
              <a:buFontTx/>
              <a:buNone/>
            </a:pPr>
            <a:r>
              <a:rPr lang="en-US" altLang="en-US" sz="900" u="sng" dirty="0">
                <a:solidFill>
                  <a:srgbClr val="0000FF"/>
                </a:solidFill>
                <a:latin typeface="Roboto" panose="02000000000000000000" pitchFamily="2" charset="0"/>
                <a:cs typeface="Calibri" panose="020F0502020204030204" pitchFamily="34" charset="0"/>
                <a:hlinkClick r:id="rId5"/>
              </a:rPr>
              <a:t>amy.easley@premera.com</a:t>
            </a:r>
            <a:endParaRPr lang="en-US" altLang="en-US" sz="900" u="sng" dirty="0">
              <a:solidFill>
                <a:srgbClr val="0000FF"/>
              </a:solidFill>
              <a:latin typeface="Roboto" panose="02000000000000000000" pitchFamily="2" charset="0"/>
              <a:cs typeface="Calibri" panose="020F0502020204030204" pitchFamily="34" charset="0"/>
            </a:endParaRPr>
          </a:p>
          <a:p>
            <a:pPr algn="ctr">
              <a:lnSpc>
                <a:spcPct val="120000"/>
              </a:lnSpc>
              <a:spcBef>
                <a:spcPct val="0"/>
              </a:spcBef>
              <a:buClr>
                <a:srgbClr val="E04E39"/>
              </a:buClr>
              <a:buFontTx/>
              <a:buNone/>
            </a:pPr>
            <a:r>
              <a:rPr lang="en-US" altLang="en-US" sz="1100" dirty="0">
                <a:solidFill>
                  <a:srgbClr val="63666A"/>
                </a:solidFill>
                <a:latin typeface="Roboto" panose="02000000000000000000" pitchFamily="2" charset="0"/>
                <a:cs typeface="Calibri" panose="020F0502020204030204" pitchFamily="34" charset="0"/>
              </a:rPr>
              <a:t>Cell: 206-369-6330 </a:t>
            </a:r>
            <a:endParaRPr lang="en-US" altLang="en-US" sz="1100" dirty="0">
              <a:solidFill>
                <a:srgbClr val="151515"/>
              </a:solidFill>
              <a:latin typeface="Roboto Light" panose="02000000000000000000" pitchFamily="2" charset="0"/>
            </a:endParaRPr>
          </a:p>
        </p:txBody>
      </p:sp>
      <p:sp>
        <p:nvSpPr>
          <p:cNvPr id="123912" name="Rectangle 14">
            <a:extLst>
              <a:ext uri="{FF2B5EF4-FFF2-40B4-BE49-F238E27FC236}">
                <a16:creationId xmlns:a16="http://schemas.microsoft.com/office/drawing/2014/main" id="{881219F1-952F-413F-B143-C67F5DE84A54}"/>
              </a:ext>
            </a:extLst>
          </p:cNvPr>
          <p:cNvSpPr>
            <a:spLocks noChangeArrowheads="1"/>
          </p:cNvSpPr>
          <p:nvPr/>
        </p:nvSpPr>
        <p:spPr bwMode="auto">
          <a:xfrm>
            <a:off x="21544" y="1595213"/>
            <a:ext cx="1579334" cy="3175000"/>
          </a:xfrm>
          <a:prstGeom prst="rect">
            <a:avLst/>
          </a:prstGeom>
          <a:gradFill rotWithShape="1">
            <a:gsLst>
              <a:gs pos="0">
                <a:srgbClr val="DFE0E2">
                  <a:alpha val="0"/>
                </a:srgbClr>
              </a:gs>
              <a:gs pos="100000">
                <a:srgbClr val="F2F2F2"/>
              </a:gs>
            </a:gsLst>
            <a:lin ang="162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8580" tIns="480060" rIns="6858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E04E39"/>
              </a:buClr>
              <a:buFontTx/>
              <a:buNone/>
            </a:pPr>
            <a:endParaRPr lang="en-US" altLang="en-US" sz="900" dirty="0">
              <a:solidFill>
                <a:srgbClr val="63666A"/>
              </a:solidFill>
              <a:latin typeface="Roboto Medium" panose="02000000000000000000" pitchFamily="2" charset="0"/>
            </a:endParaRPr>
          </a:p>
          <a:p>
            <a:pPr algn="ctr">
              <a:lnSpc>
                <a:spcPct val="120000"/>
              </a:lnSpc>
              <a:spcBef>
                <a:spcPct val="0"/>
              </a:spcBef>
              <a:buClr>
                <a:srgbClr val="E04E39"/>
              </a:buClr>
              <a:buFontTx/>
              <a:buNone/>
            </a:pPr>
            <a:r>
              <a:rPr lang="en-US" altLang="en-US" sz="1400" dirty="0">
                <a:solidFill>
                  <a:srgbClr val="63666A"/>
                </a:solidFill>
                <a:latin typeface="Roboto Medium" panose="02000000000000000000" pitchFamily="2" charset="0"/>
              </a:rPr>
              <a:t>Ben Helsel</a:t>
            </a:r>
          </a:p>
          <a:p>
            <a:pPr algn="ctr">
              <a:lnSpc>
                <a:spcPct val="120000"/>
              </a:lnSpc>
              <a:spcBef>
                <a:spcPct val="0"/>
              </a:spcBef>
              <a:buClr>
                <a:srgbClr val="E04E39"/>
              </a:buClr>
              <a:buFontTx/>
              <a:buNone/>
            </a:pPr>
            <a:br>
              <a:rPr lang="en-US" altLang="en-US" sz="900" dirty="0">
                <a:solidFill>
                  <a:srgbClr val="63666A"/>
                </a:solidFill>
                <a:latin typeface="Roboto" panose="02000000000000000000" pitchFamily="2" charset="0"/>
              </a:rPr>
            </a:br>
            <a:r>
              <a:rPr lang="en-US" altLang="en-US" sz="1100" dirty="0">
                <a:solidFill>
                  <a:srgbClr val="151515"/>
                </a:solidFill>
                <a:latin typeface="Roboto Light" panose="02000000000000000000" pitchFamily="2" charset="0"/>
              </a:rPr>
              <a:t>Washington</a:t>
            </a:r>
          </a:p>
          <a:p>
            <a:pPr algn="ctr">
              <a:lnSpc>
                <a:spcPct val="120000"/>
              </a:lnSpc>
              <a:spcBef>
                <a:spcPct val="0"/>
              </a:spcBef>
              <a:buClr>
                <a:srgbClr val="E04E39"/>
              </a:buClr>
              <a:buFontTx/>
              <a:buNone/>
            </a:pPr>
            <a:r>
              <a:rPr lang="en-US" altLang="en-US" sz="800" u="sng" dirty="0">
                <a:solidFill>
                  <a:srgbClr val="63666A"/>
                </a:solidFill>
                <a:latin typeface="Roboto" panose="02000000000000000000" pitchFamily="2" charset="0"/>
                <a:cs typeface="Calibri" panose="020F0502020204030204" pitchFamily="34" charset="0"/>
                <a:hlinkClick r:id="rId6"/>
              </a:rPr>
              <a:t>benjamin.helsel@premera.com</a:t>
            </a:r>
            <a:endParaRPr lang="en-US" altLang="en-US" sz="800" u="sng" dirty="0">
              <a:solidFill>
                <a:srgbClr val="63666A"/>
              </a:solidFill>
              <a:latin typeface="Roboto" panose="02000000000000000000" pitchFamily="2" charset="0"/>
              <a:cs typeface="Calibri" panose="020F0502020204030204" pitchFamily="34" charset="0"/>
            </a:endParaRPr>
          </a:p>
          <a:p>
            <a:pPr algn="ctr">
              <a:lnSpc>
                <a:spcPct val="120000"/>
              </a:lnSpc>
              <a:spcBef>
                <a:spcPct val="0"/>
              </a:spcBef>
              <a:buClr>
                <a:srgbClr val="E04E39"/>
              </a:buClr>
              <a:buFontTx/>
              <a:buNone/>
            </a:pPr>
            <a:r>
              <a:rPr lang="en-US" altLang="en-US" sz="1100" dirty="0">
                <a:solidFill>
                  <a:srgbClr val="63666A"/>
                </a:solidFill>
                <a:latin typeface="Roboto" panose="02000000000000000000" pitchFamily="2" charset="0"/>
                <a:cs typeface="Calibri" panose="020F0502020204030204" pitchFamily="34" charset="0"/>
              </a:rPr>
              <a:t>Cell: 206-915-0559 </a:t>
            </a:r>
            <a:endParaRPr lang="en-US" altLang="en-US" sz="1100" dirty="0">
              <a:solidFill>
                <a:srgbClr val="313335"/>
              </a:solidFill>
              <a:latin typeface="Roboto" panose="02000000000000000000" pitchFamily="2" charset="0"/>
            </a:endParaRPr>
          </a:p>
        </p:txBody>
      </p:sp>
      <p:sp>
        <p:nvSpPr>
          <p:cNvPr id="16" name="Oval 15">
            <a:extLst>
              <a:ext uri="{FF2B5EF4-FFF2-40B4-BE49-F238E27FC236}">
                <a16:creationId xmlns:a16="http://schemas.microsoft.com/office/drawing/2014/main" id="{1A0D7B98-F75E-48D9-B17B-284DD0B610B7}"/>
              </a:ext>
            </a:extLst>
          </p:cNvPr>
          <p:cNvSpPr/>
          <p:nvPr/>
        </p:nvSpPr>
        <p:spPr>
          <a:xfrm>
            <a:off x="449601" y="1203559"/>
            <a:ext cx="794885" cy="794885"/>
          </a:xfrm>
          <a:prstGeom prst="ellipse">
            <a:avLst/>
          </a:prstGeom>
          <a:noFill/>
          <a:ln w="9525" cap="flat" cmpd="sng" algn="ctr">
            <a:gradFill>
              <a:gsLst>
                <a:gs pos="0">
                  <a:srgbClr val="0085CA"/>
                </a:gs>
                <a:gs pos="100000">
                  <a:srgbClr val="00A7B5"/>
                </a:gs>
              </a:gsLst>
              <a:lin ang="5400000" scaled="1"/>
            </a:gradFill>
            <a:prstDash val="solid"/>
          </a:ln>
          <a:effectLst/>
        </p:spPr>
        <p:txBody>
          <a:bodyPr anchor="ctr"/>
          <a:lstStyle/>
          <a:p>
            <a:pPr algn="ctr" defTabSz="685783">
              <a:defRPr/>
            </a:pPr>
            <a:endParaRPr lang="en-US" kern="0" dirty="0">
              <a:solidFill>
                <a:prstClr val="white"/>
              </a:solidFill>
              <a:latin typeface="Calibri"/>
              <a:ea typeface="Roboto" panose="02000000000000000000" pitchFamily="2" charset="0"/>
              <a:cs typeface="Roboto" panose="02000000000000000000" pitchFamily="2" charset="0"/>
            </a:endParaRPr>
          </a:p>
        </p:txBody>
      </p:sp>
      <p:sp>
        <p:nvSpPr>
          <p:cNvPr id="18" name="Oval 17">
            <a:extLst>
              <a:ext uri="{FF2B5EF4-FFF2-40B4-BE49-F238E27FC236}">
                <a16:creationId xmlns:a16="http://schemas.microsoft.com/office/drawing/2014/main" id="{E31D4B40-3822-4BE2-9CE5-D5F0DD6ECBF6}"/>
              </a:ext>
            </a:extLst>
          </p:cNvPr>
          <p:cNvSpPr/>
          <p:nvPr/>
        </p:nvSpPr>
        <p:spPr>
          <a:xfrm>
            <a:off x="2365512" y="1203559"/>
            <a:ext cx="794885" cy="794885"/>
          </a:xfrm>
          <a:prstGeom prst="ellipse">
            <a:avLst/>
          </a:prstGeom>
          <a:noFill/>
          <a:ln w="9525" cap="flat" cmpd="sng" algn="ctr">
            <a:gradFill>
              <a:gsLst>
                <a:gs pos="0">
                  <a:srgbClr val="0085CA"/>
                </a:gs>
                <a:gs pos="100000">
                  <a:srgbClr val="00A7B5"/>
                </a:gs>
              </a:gsLst>
              <a:lin ang="5400000" scaled="1"/>
            </a:gradFill>
            <a:prstDash val="solid"/>
          </a:ln>
          <a:effectLst/>
        </p:spPr>
        <p:txBody>
          <a:bodyPr anchor="ctr"/>
          <a:lstStyle/>
          <a:p>
            <a:pPr algn="ctr" defTabSz="685783">
              <a:defRPr/>
            </a:pPr>
            <a:endParaRPr lang="en-US" kern="0" dirty="0">
              <a:solidFill>
                <a:prstClr val="white"/>
              </a:solidFill>
              <a:latin typeface="Calibri"/>
              <a:ea typeface="Roboto" panose="02000000000000000000" pitchFamily="2" charset="0"/>
              <a:cs typeface="Roboto" panose="02000000000000000000" pitchFamily="2" charset="0"/>
            </a:endParaRPr>
          </a:p>
        </p:txBody>
      </p:sp>
      <p:sp>
        <p:nvSpPr>
          <p:cNvPr id="20" name="Oval 19">
            <a:extLst>
              <a:ext uri="{FF2B5EF4-FFF2-40B4-BE49-F238E27FC236}">
                <a16:creationId xmlns:a16="http://schemas.microsoft.com/office/drawing/2014/main" id="{004B4BC0-F27D-4E2C-8F77-012A457F1516}"/>
              </a:ext>
            </a:extLst>
          </p:cNvPr>
          <p:cNvSpPr/>
          <p:nvPr/>
        </p:nvSpPr>
        <p:spPr>
          <a:xfrm>
            <a:off x="4238696" y="1203559"/>
            <a:ext cx="794885" cy="794885"/>
          </a:xfrm>
          <a:prstGeom prst="ellipse">
            <a:avLst/>
          </a:prstGeom>
          <a:noFill/>
          <a:ln w="9525" cap="flat" cmpd="sng" algn="ctr">
            <a:gradFill>
              <a:gsLst>
                <a:gs pos="0">
                  <a:srgbClr val="0085CA"/>
                </a:gs>
                <a:gs pos="100000">
                  <a:srgbClr val="00A7B5"/>
                </a:gs>
              </a:gsLst>
              <a:lin ang="5400000" scaled="1"/>
            </a:gradFill>
            <a:prstDash val="solid"/>
          </a:ln>
          <a:effectLst/>
        </p:spPr>
        <p:txBody>
          <a:bodyPr anchor="ctr"/>
          <a:lstStyle/>
          <a:p>
            <a:pPr algn="ctr" defTabSz="685783">
              <a:defRPr/>
            </a:pPr>
            <a:endParaRPr lang="en-US" kern="0" dirty="0">
              <a:solidFill>
                <a:prstClr val="white"/>
              </a:solidFill>
              <a:latin typeface="Calibri"/>
              <a:ea typeface="Roboto" panose="02000000000000000000" pitchFamily="2" charset="0"/>
              <a:cs typeface="Roboto" panose="02000000000000000000" pitchFamily="2" charset="0"/>
            </a:endParaRPr>
          </a:p>
        </p:txBody>
      </p:sp>
      <p:sp>
        <p:nvSpPr>
          <p:cNvPr id="22" name="Oval 21">
            <a:extLst>
              <a:ext uri="{FF2B5EF4-FFF2-40B4-BE49-F238E27FC236}">
                <a16:creationId xmlns:a16="http://schemas.microsoft.com/office/drawing/2014/main" id="{0DE38336-B621-411B-BB42-451FB06CBE7C}"/>
              </a:ext>
            </a:extLst>
          </p:cNvPr>
          <p:cNvSpPr/>
          <p:nvPr/>
        </p:nvSpPr>
        <p:spPr>
          <a:xfrm>
            <a:off x="6121023" y="1203559"/>
            <a:ext cx="794885" cy="794885"/>
          </a:xfrm>
          <a:prstGeom prst="ellipse">
            <a:avLst/>
          </a:prstGeom>
          <a:noFill/>
          <a:ln w="9525" cap="flat" cmpd="sng" algn="ctr">
            <a:gradFill>
              <a:gsLst>
                <a:gs pos="0">
                  <a:srgbClr val="0085CA"/>
                </a:gs>
                <a:gs pos="100000">
                  <a:srgbClr val="00A7B5"/>
                </a:gs>
              </a:gsLst>
              <a:lin ang="5400000" scaled="1"/>
            </a:gradFill>
            <a:prstDash val="solid"/>
          </a:ln>
          <a:effectLst/>
        </p:spPr>
        <p:txBody>
          <a:bodyPr anchor="ctr"/>
          <a:lstStyle/>
          <a:p>
            <a:pPr algn="ctr" defTabSz="685783">
              <a:defRPr/>
            </a:pPr>
            <a:endParaRPr lang="en-US" kern="0" dirty="0">
              <a:solidFill>
                <a:prstClr val="white"/>
              </a:solidFill>
              <a:latin typeface="Calibri"/>
              <a:ea typeface="Roboto" panose="02000000000000000000" pitchFamily="2" charset="0"/>
              <a:cs typeface="Roboto" panose="02000000000000000000" pitchFamily="2" charset="0"/>
            </a:endParaRPr>
          </a:p>
        </p:txBody>
      </p:sp>
      <p:pic>
        <p:nvPicPr>
          <p:cNvPr id="123925" name="Picture 28">
            <a:extLst>
              <a:ext uri="{FF2B5EF4-FFF2-40B4-BE49-F238E27FC236}">
                <a16:creationId xmlns:a16="http://schemas.microsoft.com/office/drawing/2014/main" id="{66A64F1F-5C4D-4BE5-9BCC-5BD7679197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6622" y="1038135"/>
            <a:ext cx="1095571"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6" name="Slide Number Placeholder 2">
            <a:extLst>
              <a:ext uri="{FF2B5EF4-FFF2-40B4-BE49-F238E27FC236}">
                <a16:creationId xmlns:a16="http://schemas.microsoft.com/office/drawing/2014/main" id="{5F4A61FB-E598-46AD-A06D-004A662A5A7E}"/>
              </a:ext>
            </a:extLst>
          </p:cNvPr>
          <p:cNvSpPr txBox="1">
            <a:spLocks noGrp="1"/>
          </p:cNvSpPr>
          <p:nvPr/>
        </p:nvSpPr>
        <p:spPr bwMode="auto">
          <a:xfrm>
            <a:off x="609600" y="4800600"/>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5F46134-538F-4D64-A25F-121096A611F0}" type="slidenum">
              <a:rPr lang="en-US" altLang="en-US" sz="1200">
                <a:solidFill>
                  <a:srgbClr val="FFFFFF"/>
                </a:solidFill>
                <a:latin typeface="Roboto Light" panose="02000000000000000000" pitchFamily="2" charset="0"/>
              </a:rPr>
              <a:pPr algn="ctr" eaLnBrk="1" hangingPunct="1">
                <a:spcBef>
                  <a:spcPct val="0"/>
                </a:spcBef>
                <a:buFontTx/>
                <a:buNone/>
              </a:pPr>
              <a:t>38</a:t>
            </a:fld>
            <a:endParaRPr lang="en-US" altLang="en-US" sz="1200">
              <a:solidFill>
                <a:srgbClr val="FFFFFF"/>
              </a:solidFill>
              <a:latin typeface="Roboto Light" panose="02000000000000000000" pitchFamily="2" charset="0"/>
            </a:endParaRPr>
          </a:p>
        </p:txBody>
      </p:sp>
      <p:pic>
        <p:nvPicPr>
          <p:cNvPr id="123927" name="Picture 19" descr="premera-white.png">
            <a:extLst>
              <a:ext uri="{FF2B5EF4-FFF2-40B4-BE49-F238E27FC236}">
                <a16:creationId xmlns:a16="http://schemas.microsoft.com/office/drawing/2014/main" id="{E8D5CF5D-CB53-4914-BB19-8EFAB321D64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4860925"/>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8" name="Footer Placeholder 1">
            <a:extLst>
              <a:ext uri="{FF2B5EF4-FFF2-40B4-BE49-F238E27FC236}">
                <a16:creationId xmlns:a16="http://schemas.microsoft.com/office/drawing/2014/main" id="{5B2B0241-4E2F-41CA-949E-EF2599DD8B3D}"/>
              </a:ext>
            </a:extLst>
          </p:cNvPr>
          <p:cNvSpPr txBox="1">
            <a:spLocks/>
          </p:cNvSpPr>
          <p:nvPr/>
        </p:nvSpPr>
        <p:spPr bwMode="auto">
          <a:xfrm>
            <a:off x="1992313" y="4811713"/>
            <a:ext cx="544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rgbClr val="FFFFFF"/>
                </a:solidFill>
                <a:latin typeface="Roboto Light" panose="02000000000000000000" pitchFamily="2" charset="0"/>
                <a:ea typeface="MS PGothic" panose="020B0600070205080204" pitchFamily="34" charset="-128"/>
                <a:cs typeface="Roboto Light" panose="02000000000000000000" pitchFamily="2" charset="0"/>
              </a:rPr>
              <a:t>© 2019 Premera. Proprietary and Confidential.</a:t>
            </a:r>
          </a:p>
        </p:txBody>
      </p:sp>
      <p:sp>
        <p:nvSpPr>
          <p:cNvPr id="30" name="Rectangle 29">
            <a:extLst>
              <a:ext uri="{FF2B5EF4-FFF2-40B4-BE49-F238E27FC236}">
                <a16:creationId xmlns:a16="http://schemas.microsoft.com/office/drawing/2014/main" id="{076EA800-051C-4F9B-A163-F24B7E76B0D2}"/>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3930" name="Slide Number Placeholder 2">
            <a:extLst>
              <a:ext uri="{FF2B5EF4-FFF2-40B4-BE49-F238E27FC236}">
                <a16:creationId xmlns:a16="http://schemas.microsoft.com/office/drawing/2014/main" id="{91C897F8-FB59-4D30-B616-048AD7466546}"/>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E369960-D0F8-49AA-9A1A-0A2002A1A1B0}" type="slidenum">
              <a:rPr lang="en-US" altLang="en-US" sz="1200">
                <a:solidFill>
                  <a:srgbClr val="FFFFFF"/>
                </a:solidFill>
                <a:latin typeface="Roboto Light" panose="02000000000000000000" pitchFamily="2" charset="0"/>
              </a:rPr>
              <a:pPr algn="ctr" eaLnBrk="1" hangingPunct="1">
                <a:spcBef>
                  <a:spcPct val="0"/>
                </a:spcBef>
                <a:buFontTx/>
                <a:buNone/>
              </a:pPr>
              <a:t>38</a:t>
            </a:fld>
            <a:endParaRPr lang="en-US" altLang="en-US" sz="1200">
              <a:solidFill>
                <a:srgbClr val="FFFFFF"/>
              </a:solidFill>
              <a:latin typeface="Roboto Light" panose="02000000000000000000" pitchFamily="2" charset="0"/>
            </a:endParaRPr>
          </a:p>
        </p:txBody>
      </p:sp>
      <p:sp>
        <p:nvSpPr>
          <p:cNvPr id="123931" name="Footer Placeholder 1">
            <a:extLst>
              <a:ext uri="{FF2B5EF4-FFF2-40B4-BE49-F238E27FC236}">
                <a16:creationId xmlns:a16="http://schemas.microsoft.com/office/drawing/2014/main" id="{41FFBCF5-5F88-41C7-BB71-264EB2E617DA}"/>
              </a:ext>
            </a:extLst>
          </p:cNvPr>
          <p:cNvSpPr txBox="1">
            <a:spLocks/>
          </p:cNvSpPr>
          <p:nvPr/>
        </p:nvSpPr>
        <p:spPr bwMode="auto">
          <a:xfrm>
            <a:off x="12700" y="4754563"/>
            <a:ext cx="363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a:solidFill>
                  <a:srgbClr val="FFFFFF"/>
                </a:solidFill>
                <a:latin typeface="Roboto Light" panose="02000000000000000000" pitchFamily="2" charset="0"/>
                <a:ea typeface="MS PGothic" panose="020B0600070205080204" pitchFamily="34" charset="-128"/>
                <a:cs typeface="Roboto Light" panose="02000000000000000000" pitchFamily="2" charset="0"/>
              </a:rPr>
              <a:t>© 2020 Premera. Proprietary and Confidential.</a:t>
            </a:r>
          </a:p>
        </p:txBody>
      </p:sp>
      <p:pic>
        <p:nvPicPr>
          <p:cNvPr id="123932" name="Picture 16" descr="premera-white.png">
            <a:extLst>
              <a:ext uri="{FF2B5EF4-FFF2-40B4-BE49-F238E27FC236}">
                <a16:creationId xmlns:a16="http://schemas.microsoft.com/office/drawing/2014/main" id="{BEE7BEB5-822C-4382-B7E1-F19C5F20D5C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32750" y="4865688"/>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5">
            <a:extLst>
              <a:ext uri="{FF2B5EF4-FFF2-40B4-BE49-F238E27FC236}">
                <a16:creationId xmlns:a16="http://schemas.microsoft.com/office/drawing/2014/main" id="{68EA5EBF-BF5F-4A94-9854-E1533AC79A80}"/>
              </a:ext>
            </a:extLst>
          </p:cNvPr>
          <p:cNvSpPr txBox="1">
            <a:spLocks noChangeArrowheads="1"/>
          </p:cNvSpPr>
          <p:nvPr/>
        </p:nvSpPr>
        <p:spPr bwMode="auto">
          <a:xfrm>
            <a:off x="641350" y="331788"/>
            <a:ext cx="776287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2600" dirty="0">
                <a:solidFill>
                  <a:schemeClr val="tx2">
                    <a:lumMod val="75000"/>
                  </a:schemeClr>
                </a:solidFill>
                <a:latin typeface="Lora Regular" panose="00000500000000000000" pitchFamily="2" charset="0"/>
              </a:rPr>
              <a:t>Q&amp;A: Please Type Questions Into the Chat</a:t>
            </a:r>
            <a:endParaRPr lang="en-US" altLang="en-US" sz="1200" dirty="0">
              <a:solidFill>
                <a:schemeClr val="accent1"/>
              </a:solidFill>
              <a:latin typeface="Lora Regular" panose="00000500000000000000" pitchFamily="2" charset="0"/>
            </a:endParaRPr>
          </a:p>
        </p:txBody>
      </p:sp>
      <p:pic>
        <p:nvPicPr>
          <p:cNvPr id="123935" name="Picture 4" descr="A person wearing a suit and tie smiling and looking at the camera&#10;&#10;Description automatically generated">
            <a:extLst>
              <a:ext uri="{FF2B5EF4-FFF2-40B4-BE49-F238E27FC236}">
                <a16:creationId xmlns:a16="http://schemas.microsoft.com/office/drawing/2014/main" id="{0818EEAE-7D9F-4991-A9F1-351FD3150C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545" y="1203559"/>
            <a:ext cx="14033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36" name="Picture 1" descr="A child posing for a picture&#10;&#10;Description automatically generated">
            <a:extLst>
              <a:ext uri="{FF2B5EF4-FFF2-40B4-BE49-F238E27FC236}">
                <a16:creationId xmlns:a16="http://schemas.microsoft.com/office/drawing/2014/main" id="{86EB5E74-C562-4505-A381-56E72B3E52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3331" y="973139"/>
            <a:ext cx="100209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id-F00D46C6-FC40-432C-8693-DFB1AD230CD0" descr="Image.jpeg">
            <a:extLst>
              <a:ext uri="{FF2B5EF4-FFF2-40B4-BE49-F238E27FC236}">
                <a16:creationId xmlns:a16="http://schemas.microsoft.com/office/drawing/2014/main" id="{4FE5B785-B796-4AF9-9239-FC01311130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6840" y="978628"/>
            <a:ext cx="87285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1">
            <a:extLst>
              <a:ext uri="{FF2B5EF4-FFF2-40B4-BE49-F238E27FC236}">
                <a16:creationId xmlns:a16="http://schemas.microsoft.com/office/drawing/2014/main" id="{D690C0BC-F236-4118-B0BF-5D8E2D8A273A}"/>
              </a:ext>
            </a:extLst>
          </p:cNvPr>
          <p:cNvSpPr>
            <a:spLocks noChangeArrowheads="1"/>
          </p:cNvSpPr>
          <p:nvPr/>
        </p:nvSpPr>
        <p:spPr bwMode="auto">
          <a:xfrm>
            <a:off x="7348537" y="1506312"/>
            <a:ext cx="1728788" cy="3152473"/>
          </a:xfrm>
          <a:prstGeom prst="rect">
            <a:avLst/>
          </a:prstGeom>
          <a:gradFill rotWithShape="1">
            <a:gsLst>
              <a:gs pos="0">
                <a:srgbClr val="DFE0E2">
                  <a:alpha val="0"/>
                </a:srgbClr>
              </a:gs>
              <a:gs pos="100000">
                <a:srgbClr val="F2F2F2"/>
              </a:gs>
            </a:gsLst>
            <a:lin ang="162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8580" tIns="480060" rIns="6858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E04E39"/>
              </a:buClr>
              <a:buFontTx/>
              <a:buNone/>
            </a:pPr>
            <a:endParaRPr lang="en-US" altLang="en-US" sz="900" dirty="0">
              <a:solidFill>
                <a:srgbClr val="63666A"/>
              </a:solidFill>
              <a:latin typeface="Roboto" panose="02000000000000000000" pitchFamily="2" charset="0"/>
            </a:endParaRPr>
          </a:p>
          <a:p>
            <a:pPr algn="ctr">
              <a:lnSpc>
                <a:spcPct val="120000"/>
              </a:lnSpc>
              <a:spcBef>
                <a:spcPct val="0"/>
              </a:spcBef>
              <a:buClr>
                <a:srgbClr val="E04E39"/>
              </a:buClr>
              <a:buFontTx/>
              <a:buNone/>
            </a:pPr>
            <a:r>
              <a:rPr lang="en-US" altLang="en-US" sz="1400" dirty="0">
                <a:solidFill>
                  <a:srgbClr val="63666A"/>
                </a:solidFill>
                <a:latin typeface="Roboto Medium" panose="02000000000000000000" pitchFamily="2" charset="0"/>
              </a:rPr>
              <a:t>Rachel Miller</a:t>
            </a:r>
            <a:br>
              <a:rPr lang="en-US" altLang="en-US" sz="900" dirty="0">
                <a:solidFill>
                  <a:srgbClr val="63666A"/>
                </a:solidFill>
                <a:latin typeface="Roboto" panose="02000000000000000000" pitchFamily="2" charset="0"/>
              </a:rPr>
            </a:br>
            <a:endParaRPr lang="en-US" altLang="en-US" sz="900" dirty="0">
              <a:solidFill>
                <a:srgbClr val="63666A"/>
              </a:solidFill>
              <a:latin typeface="Roboto" panose="02000000000000000000" pitchFamily="2" charset="0"/>
            </a:endParaRPr>
          </a:p>
          <a:p>
            <a:pPr algn="ctr">
              <a:lnSpc>
                <a:spcPct val="120000"/>
              </a:lnSpc>
              <a:spcBef>
                <a:spcPct val="0"/>
              </a:spcBef>
              <a:buClr>
                <a:srgbClr val="E04E39"/>
              </a:buClr>
              <a:buFontTx/>
              <a:buNone/>
            </a:pPr>
            <a:r>
              <a:rPr lang="en-US" altLang="en-US" sz="1100" dirty="0">
                <a:solidFill>
                  <a:srgbClr val="151515"/>
                </a:solidFill>
                <a:latin typeface="Roboto Light" panose="02000000000000000000" pitchFamily="2" charset="0"/>
              </a:rPr>
              <a:t>Eastern Washington</a:t>
            </a:r>
          </a:p>
          <a:p>
            <a:pPr algn="ctr">
              <a:lnSpc>
                <a:spcPct val="120000"/>
              </a:lnSpc>
              <a:spcBef>
                <a:spcPct val="0"/>
              </a:spcBef>
              <a:buClr>
                <a:srgbClr val="E04E39"/>
              </a:buClr>
              <a:buFontTx/>
              <a:buNone/>
            </a:pPr>
            <a:r>
              <a:rPr lang="en-US" altLang="en-US" sz="900" u="sng" dirty="0">
                <a:solidFill>
                  <a:srgbClr val="0563C1"/>
                </a:solidFill>
                <a:latin typeface="Roboto" panose="02000000000000000000" pitchFamily="2" charset="0"/>
                <a:cs typeface="Calibri" panose="020F0502020204030204" pitchFamily="34" charset="0"/>
                <a:hlinkClick r:id="rId12"/>
              </a:rPr>
              <a:t>rachel.miller@premera.com</a:t>
            </a:r>
            <a:endParaRPr lang="en-US" altLang="en-US" sz="900" u="sng" dirty="0">
              <a:solidFill>
                <a:srgbClr val="0563C1"/>
              </a:solidFill>
              <a:latin typeface="Roboto" panose="02000000000000000000" pitchFamily="2" charset="0"/>
              <a:cs typeface="Calibri" panose="020F0502020204030204" pitchFamily="34" charset="0"/>
            </a:endParaRPr>
          </a:p>
          <a:p>
            <a:pPr algn="ctr">
              <a:lnSpc>
                <a:spcPct val="120000"/>
              </a:lnSpc>
              <a:spcBef>
                <a:spcPct val="0"/>
              </a:spcBef>
              <a:buClr>
                <a:srgbClr val="E04E39"/>
              </a:buClr>
              <a:buFontTx/>
              <a:buNone/>
            </a:pPr>
            <a:r>
              <a:rPr lang="en-US" altLang="en-US" sz="1100" dirty="0">
                <a:solidFill>
                  <a:srgbClr val="63666A"/>
                </a:solidFill>
                <a:latin typeface="Roboto" panose="02000000000000000000" pitchFamily="2" charset="0"/>
                <a:cs typeface="Calibri" panose="020F0502020204030204" pitchFamily="34" charset="0"/>
              </a:rPr>
              <a:t>Cell: 509-368-1912 </a:t>
            </a:r>
            <a:endParaRPr lang="en-US" altLang="en-US" sz="1100" dirty="0">
              <a:solidFill>
                <a:srgbClr val="151515"/>
              </a:solidFill>
              <a:latin typeface="Roboto Light" panose="02000000000000000000" pitchFamily="2" charset="0"/>
            </a:endParaRPr>
          </a:p>
        </p:txBody>
      </p:sp>
      <p:pic>
        <p:nvPicPr>
          <p:cNvPr id="3" name="Picture 2">
            <a:extLst>
              <a:ext uri="{FF2B5EF4-FFF2-40B4-BE49-F238E27FC236}">
                <a16:creationId xmlns:a16="http://schemas.microsoft.com/office/drawing/2014/main" id="{0D6AD2DB-19D8-42F6-AA42-D7D71F785426}"/>
              </a:ext>
            </a:extLst>
          </p:cNvPr>
          <p:cNvPicPr>
            <a:picLocks noChangeAspect="1"/>
          </p:cNvPicPr>
          <p:nvPr/>
        </p:nvPicPr>
        <p:blipFill>
          <a:blip r:embed="rId13"/>
          <a:stretch>
            <a:fillRect/>
          </a:stretch>
        </p:blipFill>
        <p:spPr>
          <a:xfrm>
            <a:off x="7758926" y="1042387"/>
            <a:ext cx="908010" cy="1097280"/>
          </a:xfrm>
          <a:prstGeom prst="rect">
            <a:avLst/>
          </a:prstGeom>
        </p:spPr>
      </p:pic>
    </p:spTree>
    <p:extLst>
      <p:ext uri="{BB962C8B-B14F-4D97-AF65-F5344CB8AC3E}">
        <p14:creationId xmlns:p14="http://schemas.microsoft.com/office/powerpoint/2010/main" val="22106313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6E0E7B-6FFB-C94F-A5DF-B6C599912EF4}"/>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579" name="TextBox 5">
            <a:extLst>
              <a:ext uri="{FF2B5EF4-FFF2-40B4-BE49-F238E27FC236}">
                <a16:creationId xmlns:a16="http://schemas.microsoft.com/office/drawing/2014/main" id="{E79225DE-ECFD-424D-BBB8-A4BF34759626}"/>
              </a:ext>
            </a:extLst>
          </p:cNvPr>
          <p:cNvSpPr txBox="1">
            <a:spLocks noChangeArrowheads="1"/>
          </p:cNvSpPr>
          <p:nvPr/>
        </p:nvSpPr>
        <p:spPr bwMode="auto">
          <a:xfrm>
            <a:off x="307975" y="276225"/>
            <a:ext cx="70818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600" dirty="0">
                <a:solidFill>
                  <a:schemeClr val="tx2">
                    <a:lumMod val="75000"/>
                  </a:schemeClr>
                </a:solidFill>
                <a:latin typeface="Lora Regular" pitchFamily="2" charset="77"/>
              </a:rPr>
              <a:t>Agenda</a:t>
            </a:r>
          </a:p>
        </p:txBody>
      </p:sp>
      <p:graphicFrame>
        <p:nvGraphicFramePr>
          <p:cNvPr id="2" name="Table 2">
            <a:extLst>
              <a:ext uri="{FF2B5EF4-FFF2-40B4-BE49-F238E27FC236}">
                <a16:creationId xmlns:a16="http://schemas.microsoft.com/office/drawing/2014/main" id="{820F4C2A-3808-F747-A969-C861ABAF4FAF}"/>
              </a:ext>
            </a:extLst>
          </p:cNvPr>
          <p:cNvGraphicFramePr>
            <a:graphicFrameLocks noGrp="1"/>
          </p:cNvGraphicFramePr>
          <p:nvPr>
            <p:extLst>
              <p:ext uri="{D42A27DB-BD31-4B8C-83A1-F6EECF244321}">
                <p14:modId xmlns:p14="http://schemas.microsoft.com/office/powerpoint/2010/main" val="4046441162"/>
              </p:ext>
            </p:extLst>
          </p:nvPr>
        </p:nvGraphicFramePr>
        <p:xfrm>
          <a:off x="415925" y="981075"/>
          <a:ext cx="8164513" cy="3170210"/>
        </p:xfrm>
        <a:graphic>
          <a:graphicData uri="http://schemas.openxmlformats.org/drawingml/2006/table">
            <a:tbl>
              <a:tblPr firstRow="1" bandRow="1">
                <a:tableStyleId>{5C22544A-7EE6-4342-B048-85BDC9FD1C3A}</a:tableStyleId>
              </a:tblPr>
              <a:tblGrid>
                <a:gridCol w="440233">
                  <a:extLst>
                    <a:ext uri="{9D8B030D-6E8A-4147-A177-3AD203B41FA5}">
                      <a16:colId xmlns:a16="http://schemas.microsoft.com/office/drawing/2014/main" val="20000"/>
                    </a:ext>
                  </a:extLst>
                </a:gridCol>
                <a:gridCol w="7724280">
                  <a:extLst>
                    <a:ext uri="{9D8B030D-6E8A-4147-A177-3AD203B41FA5}">
                      <a16:colId xmlns:a16="http://schemas.microsoft.com/office/drawing/2014/main" val="20001"/>
                    </a:ext>
                  </a:extLst>
                </a:gridCol>
              </a:tblGrid>
              <a:tr h="396280">
                <a:tc>
                  <a:txBody>
                    <a:bodyPr/>
                    <a:lstStyle/>
                    <a:p>
                      <a:pPr marL="342900" indent="-342900">
                        <a:buClr>
                          <a:srgbClr val="00B0F0"/>
                        </a:buClr>
                        <a:buFont typeface="Arial" panose="020B0604020202020204" pitchFamily="34" charset="0"/>
                        <a:buChar char="•"/>
                      </a:pPr>
                      <a:endParaRPr lang="en-US" sz="2000" b="1" dirty="0">
                        <a:solidFill>
                          <a:srgbClr val="00B0F0"/>
                        </a:solidFill>
                        <a:latin typeface="Lora" panose="00000500000000000000" pitchFamily="2" charset="0"/>
                      </a:endParaRPr>
                    </a:p>
                  </a:txBody>
                  <a:tcPr marL="91436" marR="91436" marT="45725" marB="45725">
                    <a:lnL w="12700" cmpd="sng">
                      <a:noFill/>
                    </a:lnL>
                    <a:lnR w="12700" cmpd="sng">
                      <a:noFill/>
                    </a:lnR>
                    <a:lnT w="12700" cmpd="sng">
                      <a:noFill/>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2"/>
                          </a:solidFill>
                          <a:latin typeface="Roboto" panose="02000000000000000000" pitchFamily="2" charset="0"/>
                          <a:ea typeface="Roboto" panose="02000000000000000000" pitchFamily="2" charset="0"/>
                          <a:cs typeface="Roboto" panose="02000000000000000000" pitchFamily="2" charset="0"/>
                        </a:rPr>
                        <a:t>Market Changes</a:t>
                      </a:r>
                    </a:p>
                  </a:txBody>
                  <a:tcPr marL="91436" marR="91436" marT="45725" marB="45725">
                    <a:lnL w="12700" cmpd="sng">
                      <a:noFill/>
                    </a:lnL>
                    <a:lnR w="12700" cmpd="sng">
                      <a:noFill/>
                    </a:lnR>
                    <a:lnT w="12700" cmpd="sng">
                      <a:noFill/>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6280">
                <a:tc>
                  <a:txBody>
                    <a:bodyPr/>
                    <a:lstStyle/>
                    <a:p>
                      <a:pPr marL="0" indent="0">
                        <a:buClr>
                          <a:srgbClr val="00B0F0"/>
                        </a:buClr>
                        <a:buFont typeface="+mj-lt"/>
                        <a:buNone/>
                      </a:pPr>
                      <a:endParaRPr lang="en-US" sz="2000" b="1" dirty="0">
                        <a:solidFill>
                          <a:schemeClr val="accent1"/>
                        </a:solidFill>
                        <a:latin typeface="Lora" panose="00000500000000000000" pitchFamily="2" charset="0"/>
                      </a:endParaRP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2"/>
                          </a:solidFill>
                          <a:latin typeface="Roboto" panose="02000000000000000000" pitchFamily="2" charset="0"/>
                          <a:ea typeface="Roboto" panose="02000000000000000000" pitchFamily="2" charset="0"/>
                          <a:cs typeface="Roboto" panose="02000000000000000000" pitchFamily="2" charset="0"/>
                        </a:rPr>
                        <a:t>Medical Plans</a:t>
                      </a: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280">
                <a:tc>
                  <a:txBody>
                    <a:bodyPr/>
                    <a:lstStyle/>
                    <a:p>
                      <a:pPr marL="0" indent="0">
                        <a:buClr>
                          <a:srgbClr val="00B0F0"/>
                        </a:buClr>
                        <a:buFont typeface="+mj-lt"/>
                        <a:buNone/>
                      </a:pPr>
                      <a:endParaRPr lang="en-US" sz="2000" b="1" dirty="0">
                        <a:solidFill>
                          <a:schemeClr val="accent1"/>
                        </a:solidFill>
                        <a:latin typeface="Lora" panose="00000500000000000000" pitchFamily="2" charset="0"/>
                      </a:endParaRP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2"/>
                          </a:solidFill>
                          <a:latin typeface="Roboto" panose="02000000000000000000" pitchFamily="2" charset="0"/>
                          <a:ea typeface="Roboto" panose="02000000000000000000" pitchFamily="2" charset="0"/>
                          <a:cs typeface="Roboto" panose="02000000000000000000" pitchFamily="2" charset="0"/>
                        </a:rPr>
                        <a:t>Other Programs and Services</a:t>
                      </a: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280">
                <a:tc>
                  <a:txBody>
                    <a:bodyPr/>
                    <a:lstStyle/>
                    <a:p>
                      <a:pPr marL="0" indent="0">
                        <a:buClr>
                          <a:srgbClr val="00B0F0"/>
                        </a:buClr>
                        <a:buFont typeface="+mj-lt"/>
                        <a:buNone/>
                      </a:pPr>
                      <a:endParaRPr lang="en-US" sz="2000" b="1" dirty="0">
                        <a:solidFill>
                          <a:schemeClr val="accent1"/>
                        </a:solidFill>
                        <a:latin typeface="Lora" panose="00000500000000000000" pitchFamily="2" charset="0"/>
                      </a:endParaRP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2"/>
                          </a:solidFill>
                          <a:latin typeface="Roboto" panose="02000000000000000000" pitchFamily="2" charset="0"/>
                          <a:ea typeface="Roboto" panose="02000000000000000000" pitchFamily="2" charset="0"/>
                          <a:cs typeface="Roboto" panose="02000000000000000000" pitchFamily="2" charset="0"/>
                        </a:rPr>
                        <a:t>Peak Care</a:t>
                      </a: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6280">
                <a:tc>
                  <a:txBody>
                    <a:bodyPr/>
                    <a:lstStyle/>
                    <a:p>
                      <a:pPr marL="0" indent="0">
                        <a:buClr>
                          <a:srgbClr val="00B0F0"/>
                        </a:buClr>
                        <a:buFont typeface="+mj-lt"/>
                        <a:buNone/>
                      </a:pPr>
                      <a:endParaRPr lang="en-US" sz="2000" b="1" dirty="0">
                        <a:solidFill>
                          <a:schemeClr val="accent1"/>
                        </a:solidFill>
                        <a:latin typeface="Lora" panose="00000500000000000000" pitchFamily="2" charset="0"/>
                      </a:endParaRP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2"/>
                          </a:solidFill>
                          <a:latin typeface="Roboto" panose="02000000000000000000" pitchFamily="2" charset="0"/>
                          <a:ea typeface="Roboto" panose="02000000000000000000" pitchFamily="2" charset="0"/>
                          <a:cs typeface="Roboto" panose="02000000000000000000" pitchFamily="2" charset="0"/>
                        </a:rPr>
                        <a:t>Vivacity Care Center</a:t>
                      </a: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6280">
                <a:tc>
                  <a:txBody>
                    <a:bodyPr/>
                    <a:lstStyle/>
                    <a:p>
                      <a:pPr marL="0" indent="0">
                        <a:buClr>
                          <a:srgbClr val="00B0F0"/>
                        </a:buClr>
                        <a:buFont typeface="+mj-lt"/>
                        <a:buNone/>
                      </a:pPr>
                      <a:endParaRPr lang="en-US" sz="2000" b="1" dirty="0">
                        <a:solidFill>
                          <a:schemeClr val="accent1"/>
                        </a:solidFill>
                        <a:latin typeface="Lora" panose="00000500000000000000" pitchFamily="2" charset="0"/>
                      </a:endParaRP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2"/>
                          </a:solidFill>
                          <a:latin typeface="Roboto" panose="02000000000000000000" pitchFamily="2" charset="0"/>
                          <a:ea typeface="Roboto" panose="02000000000000000000" pitchFamily="2" charset="0"/>
                          <a:cs typeface="Roboto" panose="02000000000000000000" pitchFamily="2" charset="0"/>
                        </a:rPr>
                        <a:t>Dental Plans</a:t>
                      </a: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a:txBody>
                    <a:bodyPr/>
                    <a:lstStyle/>
                    <a:p>
                      <a:pPr marL="0" indent="0">
                        <a:buClr>
                          <a:srgbClr val="00B0F0"/>
                        </a:buClr>
                        <a:buFont typeface="+mj-lt"/>
                        <a:buNone/>
                      </a:pPr>
                      <a:endParaRPr lang="en-US" sz="2000" b="1" dirty="0">
                        <a:solidFill>
                          <a:schemeClr val="accent1"/>
                        </a:solidFill>
                        <a:latin typeface="Lora" panose="00000500000000000000" pitchFamily="2" charset="0"/>
                      </a:endParaRP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solidFill>
                            <a:schemeClr val="tx2"/>
                          </a:solidFill>
                          <a:latin typeface="Roboto" panose="02000000000000000000" pitchFamily="2" charset="0"/>
                          <a:ea typeface="Roboto" panose="02000000000000000000" pitchFamily="2" charset="0"/>
                          <a:cs typeface="Roboto" panose="02000000000000000000" pitchFamily="2" charset="0"/>
                        </a:rPr>
                        <a:t>Sprint Bonus</a:t>
                      </a: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6280">
                <a:tc>
                  <a:txBody>
                    <a:bodyPr/>
                    <a:lstStyle/>
                    <a:p>
                      <a:pPr marL="0" indent="0">
                        <a:buClr>
                          <a:srgbClr val="00B0F0"/>
                        </a:buClr>
                        <a:buFont typeface="+mj-lt"/>
                        <a:buNone/>
                      </a:pPr>
                      <a:endParaRPr lang="en-US" sz="2000" b="1" dirty="0">
                        <a:solidFill>
                          <a:schemeClr val="accent1"/>
                        </a:solidFill>
                        <a:latin typeface="Lora" panose="00000500000000000000" pitchFamily="2" charset="0"/>
                      </a:endParaRP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solidFill>
                          <a:schemeClr val="tx2"/>
                        </a:solidFill>
                        <a:latin typeface="Roboto" panose="02000000000000000000" pitchFamily="2" charset="0"/>
                        <a:ea typeface="Roboto" panose="02000000000000000000" pitchFamily="2" charset="0"/>
                        <a:cs typeface="Roboto" panose="02000000000000000000" pitchFamily="2" charset="0"/>
                      </a:endParaRPr>
                    </a:p>
                  </a:txBody>
                  <a:tcPr marL="91436" marR="91436" marT="45725" marB="45725">
                    <a:lnL w="12700" cmpd="sng">
                      <a:noFill/>
                    </a:lnL>
                    <a:lnR w="12700" cmpd="sng">
                      <a:noFill/>
                    </a:lnR>
                    <a:lnT w="12700" cap="flat" cmpd="sng" algn="ctr">
                      <a:solidFill>
                        <a:srgbClr val="00A7B5"/>
                      </a:solidFill>
                      <a:prstDash val="solid"/>
                      <a:round/>
                      <a:headEnd type="none" w="med" len="med"/>
                      <a:tailEnd type="none" w="med" len="med"/>
                    </a:lnT>
                    <a:lnB w="12700" cap="flat" cmpd="sng" algn="ctr">
                      <a:solidFill>
                        <a:srgbClr val="00A7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4607" name="Rectangle 10">
            <a:extLst>
              <a:ext uri="{FF2B5EF4-FFF2-40B4-BE49-F238E27FC236}">
                <a16:creationId xmlns:a16="http://schemas.microsoft.com/office/drawing/2014/main" id="{B0AF626F-6B28-954D-9D2D-FDCA6BC0B159}"/>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8" name="Picture 7">
            <a:extLst>
              <a:ext uri="{FF2B5EF4-FFF2-40B4-BE49-F238E27FC236}">
                <a16:creationId xmlns:a16="http://schemas.microsoft.com/office/drawing/2014/main" id="{1E7DC8C4-FDF2-2842-9E57-0C84FA48C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FEC607-31E5-DD4E-9699-A9F5B4EC95D4}"/>
              </a:ext>
            </a:extLst>
          </p:cNvPr>
          <p:cNvSpPr/>
          <p:nvPr/>
        </p:nvSpPr>
        <p:spPr>
          <a:xfrm flipH="1">
            <a:off x="3786188" y="0"/>
            <a:ext cx="5357812" cy="5143500"/>
          </a:xfrm>
          <a:prstGeom prst="rect">
            <a:avLst/>
          </a:prstGeom>
          <a:gradFill flip="none" rotWithShape="1">
            <a:gsLst>
              <a:gs pos="0">
                <a:srgbClr val="009BDB"/>
              </a:gs>
              <a:gs pos="90000">
                <a:srgbClr val="3AAFA9"/>
              </a:gs>
            </a:gsLst>
            <a:lin ang="179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FBA21DD4-2FB9-BA4A-A958-E6DEB636A32B}"/>
              </a:ext>
            </a:extLst>
          </p:cNvPr>
          <p:cNvSpPr/>
          <p:nvPr/>
        </p:nvSpPr>
        <p:spPr>
          <a:xfrm>
            <a:off x="274638" y="274638"/>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628" name="TextBox 6">
            <a:extLst>
              <a:ext uri="{FF2B5EF4-FFF2-40B4-BE49-F238E27FC236}">
                <a16:creationId xmlns:a16="http://schemas.microsoft.com/office/drawing/2014/main" id="{B96264A9-2A56-E340-B329-D53B89128E31}"/>
              </a:ext>
            </a:extLst>
          </p:cNvPr>
          <p:cNvSpPr txBox="1">
            <a:spLocks noChangeArrowheads="1"/>
          </p:cNvSpPr>
          <p:nvPr/>
        </p:nvSpPr>
        <p:spPr bwMode="auto">
          <a:xfrm>
            <a:off x="4233863" y="1765300"/>
            <a:ext cx="4330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chemeClr val="bg1"/>
                </a:solidFill>
                <a:latin typeface="Lora Regular" pitchFamily="2" charset="77"/>
                <a:ea typeface="Lora Regular" pitchFamily="2" charset="77"/>
                <a:cs typeface="Lora Regular" pitchFamily="2" charset="77"/>
              </a:rPr>
              <a:t>Market Overview and Changes</a:t>
            </a:r>
          </a:p>
        </p:txBody>
      </p:sp>
      <p:cxnSp>
        <p:nvCxnSpPr>
          <p:cNvPr id="9" name="Straight Connector 8">
            <a:extLst>
              <a:ext uri="{FF2B5EF4-FFF2-40B4-BE49-F238E27FC236}">
                <a16:creationId xmlns:a16="http://schemas.microsoft.com/office/drawing/2014/main" id="{A74053E0-0FB7-1F43-8149-97BB40D088D5}"/>
              </a:ext>
            </a:extLst>
          </p:cNvPr>
          <p:cNvCxnSpPr/>
          <p:nvPr/>
        </p:nvCxnSpPr>
        <p:spPr>
          <a:xfrm>
            <a:off x="4344988" y="2863850"/>
            <a:ext cx="319087"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5642F716-2528-CE43-AF4C-93893CFB4A38}"/>
              </a:ext>
            </a:extLst>
          </p:cNvPr>
          <p:cNvSpPr/>
          <p:nvPr/>
        </p:nvSpPr>
        <p:spPr>
          <a:xfrm>
            <a:off x="274638" y="271463"/>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4DB25BD9-B5DE-3741-8CF8-5A828D1C66AD}"/>
              </a:ext>
            </a:extLst>
          </p:cNvPr>
          <p:cNvSpPr/>
          <p:nvPr/>
        </p:nvSpPr>
        <p:spPr>
          <a:xfrm>
            <a:off x="274638" y="274638"/>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632" name="Slide Number Placeholder 1">
            <a:extLst>
              <a:ext uri="{FF2B5EF4-FFF2-40B4-BE49-F238E27FC236}">
                <a16:creationId xmlns:a16="http://schemas.microsoft.com/office/drawing/2014/main" id="{3A0725B3-9701-B04C-AF3C-BDEDA988723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334D45-4C43-3742-B382-968F5C762B0C}" type="slidenum">
              <a:rPr lang="en-US" altLang="en-US" sz="1200" smtClean="0">
                <a:solidFill>
                  <a:srgbClr val="898989"/>
                </a:solidFill>
              </a:rPr>
              <a:pPr>
                <a:spcBef>
                  <a:spcPct val="0"/>
                </a:spcBef>
                <a:buFontTx/>
                <a:buNone/>
              </a:pPr>
              <a:t>5</a:t>
            </a:fld>
            <a:endParaRPr lang="en-US" altLang="en-US" sz="1200" dirty="0">
              <a:solidFill>
                <a:srgbClr val="898989"/>
              </a:solidFill>
            </a:endParaRPr>
          </a:p>
        </p:txBody>
      </p:sp>
      <p:sp>
        <p:nvSpPr>
          <p:cNvPr id="26634" name="Rectangle 10">
            <a:extLst>
              <a:ext uri="{FF2B5EF4-FFF2-40B4-BE49-F238E27FC236}">
                <a16:creationId xmlns:a16="http://schemas.microsoft.com/office/drawing/2014/main" id="{8BF67D2B-94F8-E142-8580-EED1B9B93AD8}"/>
              </a:ext>
            </a:extLst>
          </p:cNvPr>
          <p:cNvSpPr>
            <a:spLocks noChangeArrowheads="1"/>
          </p:cNvSpPr>
          <p:nvPr/>
        </p:nvSpPr>
        <p:spPr bwMode="auto">
          <a:xfrm>
            <a:off x="4233863" y="4841875"/>
            <a:ext cx="19986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26635" name="Picture 6">
            <a:extLst>
              <a:ext uri="{FF2B5EF4-FFF2-40B4-BE49-F238E27FC236}">
                <a16:creationId xmlns:a16="http://schemas.microsoft.com/office/drawing/2014/main" id="{865774C4-71D7-8E4B-8EE0-5C9561AF0544}"/>
              </a:ext>
            </a:extLst>
          </p:cNvPr>
          <p:cNvPicPr>
            <a:picLocks noChangeAspect="1" noChangeArrowheads="1"/>
          </p:cNvPicPr>
          <p:nvPr/>
        </p:nvPicPr>
        <p:blipFill>
          <a:blip r:embed="rId3"/>
          <a:srcRect t="4253" b="4253"/>
          <a:stretch/>
        </p:blipFill>
        <p:spPr bwMode="auto">
          <a:xfrm>
            <a:off x="-1588" y="-1588"/>
            <a:ext cx="3786188"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4E67B7C9-96B7-524D-A92F-B43164C8DD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6350" y="4597400"/>
            <a:ext cx="1285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41C3934C-BA95-406D-A166-21234A273C36}"/>
              </a:ext>
            </a:extLst>
          </p:cNvPr>
          <p:cNvSpPr/>
          <p:nvPr/>
        </p:nvSpPr>
        <p:spPr>
          <a:xfrm>
            <a:off x="265907" y="259382"/>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1">
            <a:extLst>
              <a:ext uri="{FF2B5EF4-FFF2-40B4-BE49-F238E27FC236}">
                <a16:creationId xmlns:a16="http://schemas.microsoft.com/office/drawing/2014/main" id="{D6FE0669-5AED-ED4D-8168-9E93125DFB2B}"/>
              </a:ext>
            </a:extLst>
          </p:cNvPr>
          <p:cNvSpPr txBox="1">
            <a:spLocks noChangeArrowheads="1"/>
          </p:cNvSpPr>
          <p:nvPr/>
        </p:nvSpPr>
        <p:spPr bwMode="auto">
          <a:xfrm>
            <a:off x="557213" y="260350"/>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2022 Rate Position</a:t>
            </a:r>
          </a:p>
        </p:txBody>
      </p:sp>
      <p:sp>
        <p:nvSpPr>
          <p:cNvPr id="14341" name="TextBox 12">
            <a:extLst>
              <a:ext uri="{FF2B5EF4-FFF2-40B4-BE49-F238E27FC236}">
                <a16:creationId xmlns:a16="http://schemas.microsoft.com/office/drawing/2014/main" id="{B08C672F-61D1-7745-916C-DE3AA79E1720}"/>
              </a:ext>
            </a:extLst>
          </p:cNvPr>
          <p:cNvSpPr txBox="1">
            <a:spLocks noChangeArrowheads="1"/>
          </p:cNvSpPr>
          <p:nvPr/>
        </p:nvSpPr>
        <p:spPr bwMode="auto">
          <a:xfrm>
            <a:off x="457200" y="1405988"/>
            <a:ext cx="7575550" cy="855619"/>
          </a:xfrm>
          <a:prstGeom prst="rect">
            <a:avLst/>
          </a:prstGeom>
          <a:noFill/>
          <a:ln>
            <a:noFill/>
          </a:ln>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2857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40000"/>
              </a:lnSpc>
              <a:spcBef>
                <a:spcPct val="0"/>
              </a:spcBef>
              <a:buSzPct val="75000"/>
              <a:defRPr/>
            </a:pPr>
            <a:r>
              <a:rPr lang="en-US" altLang="en-US" sz="16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rPr>
              <a:t>Overall premium rate increase – Pending 4%</a:t>
            </a:r>
          </a:p>
          <a:p>
            <a:pPr marL="0" indent="0" eaLnBrk="1" hangingPunct="1">
              <a:lnSpc>
                <a:spcPct val="140000"/>
              </a:lnSpc>
              <a:spcBef>
                <a:spcPct val="0"/>
              </a:spcBef>
              <a:buSzPct val="75000"/>
              <a:buFont typeface="Arial" panose="020B0604020202020204" pitchFamily="34" charset="0"/>
              <a:buNone/>
              <a:defRPr/>
            </a:pPr>
            <a:endParaRPr lang="en-US" altLang="en-US" sz="800" dirty="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a:p>
            <a:pPr lvl="1" eaLnBrk="1" hangingPunct="1">
              <a:spcBef>
                <a:spcPct val="0"/>
              </a:spcBef>
              <a:buSzPct val="75000"/>
              <a:buFont typeface="Arial" panose="020B0604020202020204" pitchFamily="34" charset="0"/>
              <a:buChar char="•"/>
              <a:defRPr/>
            </a:pPr>
            <a:endParaRPr lang="en-US" altLang="en-US" sz="1600" dirty="0">
              <a:solidFill>
                <a:schemeClr val="accent6">
                  <a:lumMod val="7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7" name="Straight Connector 6">
            <a:extLst>
              <a:ext uri="{FF2B5EF4-FFF2-40B4-BE49-F238E27FC236}">
                <a16:creationId xmlns:a16="http://schemas.microsoft.com/office/drawing/2014/main" id="{F79CCEB0-F423-E54F-B28B-55BA9282DD7A}"/>
              </a:ext>
            </a:extLst>
          </p:cNvPr>
          <p:cNvCxnSpPr/>
          <p:nvPr/>
        </p:nvCxnSpPr>
        <p:spPr>
          <a:xfrm>
            <a:off x="654050" y="858838"/>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3B49986D-34E7-AD4D-A344-D82ED02E8EF1}"/>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dirty="0">
              <a:solidFill>
                <a:prstClr val="white"/>
              </a:solidFill>
            </a:endParaRPr>
          </a:p>
        </p:txBody>
      </p:sp>
      <p:sp>
        <p:nvSpPr>
          <p:cNvPr id="28678" name="Slide Number Placeholder 2">
            <a:extLst>
              <a:ext uri="{FF2B5EF4-FFF2-40B4-BE49-F238E27FC236}">
                <a16:creationId xmlns:a16="http://schemas.microsoft.com/office/drawing/2014/main" id="{BF741D79-E2CF-C74B-84C9-A3162CE1B9FA}"/>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fld id="{BAD193FE-2D9D-7B41-B80F-DE31DD41E829}" type="slidenum">
              <a:rPr lang="en-US" altLang="en-US" sz="1200">
                <a:solidFill>
                  <a:srgbClr val="FFFFFF"/>
                </a:solidFill>
                <a:latin typeface="Roboto Light" panose="02000000000000000000" pitchFamily="2" charset="0"/>
              </a:rPr>
              <a:pPr algn="ctr" eaLnBrk="1" hangingPunct="1">
                <a:spcBef>
                  <a:spcPct val="0"/>
                </a:spcBef>
                <a:buFont typeface="Arial" panose="020B0604020202020204" pitchFamily="34" charset="0"/>
                <a:buNone/>
              </a:pPr>
              <a:t>6</a:t>
            </a:fld>
            <a:endParaRPr lang="en-US" altLang="en-US" sz="1200" dirty="0">
              <a:solidFill>
                <a:srgbClr val="FFFFFF"/>
              </a:solidFill>
              <a:latin typeface="Roboto Light" panose="02000000000000000000" pitchFamily="2" charset="0"/>
            </a:endParaRPr>
          </a:p>
        </p:txBody>
      </p:sp>
      <p:sp>
        <p:nvSpPr>
          <p:cNvPr id="28681" name="Rectangle 10">
            <a:extLst>
              <a:ext uri="{FF2B5EF4-FFF2-40B4-BE49-F238E27FC236}">
                <a16:creationId xmlns:a16="http://schemas.microsoft.com/office/drawing/2014/main" id="{CB1CE39C-F4FC-5549-91ED-171E88B2FA45}"/>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0" name="Picture 9">
            <a:extLst>
              <a:ext uri="{FF2B5EF4-FFF2-40B4-BE49-F238E27FC236}">
                <a16:creationId xmlns:a16="http://schemas.microsoft.com/office/drawing/2014/main" id="{8BD6E614-4E29-F043-8174-42B35465F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
        <p:nvSpPr>
          <p:cNvPr id="9" name="TextBox 8">
            <a:extLst>
              <a:ext uri="{FF2B5EF4-FFF2-40B4-BE49-F238E27FC236}">
                <a16:creationId xmlns:a16="http://schemas.microsoft.com/office/drawing/2014/main" id="{236EAFD4-60C7-4745-A1D1-415F5597E0D8}"/>
              </a:ext>
            </a:extLst>
          </p:cNvPr>
          <p:cNvSpPr txBox="1"/>
          <p:nvPr/>
        </p:nvSpPr>
        <p:spPr>
          <a:xfrm>
            <a:off x="457200" y="1064793"/>
            <a:ext cx="3853054" cy="276999"/>
          </a:xfrm>
          <a:prstGeom prst="rect">
            <a:avLst/>
          </a:prstGeom>
          <a:noFill/>
        </p:spPr>
        <p:txBody>
          <a:bodyPr wrap="square" rtlCol="0">
            <a:spAutoFit/>
          </a:bodyPr>
          <a:lstStyle/>
          <a:p>
            <a:r>
              <a:rPr lang="en-US" altLang="en-US" sz="1200" b="1" i="1" dirty="0">
                <a:solidFill>
                  <a:srgbClr val="FF0000"/>
                </a:solidFill>
                <a:latin typeface="Roboto Light" panose="02000000000000000000" pitchFamily="2" charset="0"/>
                <a:ea typeface="Roboto Light" panose="02000000000000000000" pitchFamily="2" charset="0"/>
                <a:cs typeface="Roboto Light" panose="02000000000000000000" pitchFamily="2" charset="0"/>
              </a:rPr>
              <a:t>Product and rates presented pending OIC approval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1">
            <a:extLst>
              <a:ext uri="{FF2B5EF4-FFF2-40B4-BE49-F238E27FC236}">
                <a16:creationId xmlns:a16="http://schemas.microsoft.com/office/drawing/2014/main" id="{190BFBF1-4CF6-E143-A757-E9CC46542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462" r="25462"/>
          <a:stretch>
            <a:fillRect/>
          </a:stretch>
        </p:blipFill>
        <p:spPr bwMode="auto">
          <a:xfrm>
            <a:off x="0" y="-1588"/>
            <a:ext cx="3786188"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D79CEA4-6FAC-CB45-A3CB-D5D7D76C418A}"/>
              </a:ext>
            </a:extLst>
          </p:cNvPr>
          <p:cNvSpPr/>
          <p:nvPr/>
        </p:nvSpPr>
        <p:spPr>
          <a:xfrm flipH="1">
            <a:off x="3786188" y="0"/>
            <a:ext cx="5357812" cy="5143500"/>
          </a:xfrm>
          <a:prstGeom prst="rect">
            <a:avLst/>
          </a:prstGeom>
          <a:gradFill flip="none" rotWithShape="1">
            <a:gsLst>
              <a:gs pos="0">
                <a:srgbClr val="009BDB"/>
              </a:gs>
              <a:gs pos="90000">
                <a:srgbClr val="3AAFA9"/>
              </a:gs>
            </a:gsLst>
            <a:lin ang="179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917" name="TextBox 6">
            <a:extLst>
              <a:ext uri="{FF2B5EF4-FFF2-40B4-BE49-F238E27FC236}">
                <a16:creationId xmlns:a16="http://schemas.microsoft.com/office/drawing/2014/main" id="{AEA0DF74-6E3E-DE43-8C3B-D49235CCA7A1}"/>
              </a:ext>
            </a:extLst>
          </p:cNvPr>
          <p:cNvSpPr txBox="1">
            <a:spLocks noChangeArrowheads="1"/>
          </p:cNvSpPr>
          <p:nvPr/>
        </p:nvSpPr>
        <p:spPr bwMode="auto">
          <a:xfrm>
            <a:off x="4154488" y="2195513"/>
            <a:ext cx="433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chemeClr val="bg1"/>
                </a:solidFill>
                <a:latin typeface="Lora Regular" pitchFamily="2" charset="77"/>
                <a:ea typeface="Lora Regular" pitchFamily="2" charset="77"/>
                <a:cs typeface="Lora Regular" pitchFamily="2" charset="77"/>
              </a:rPr>
              <a:t>Medical Plans</a:t>
            </a:r>
          </a:p>
        </p:txBody>
      </p:sp>
      <p:cxnSp>
        <p:nvCxnSpPr>
          <p:cNvPr id="9" name="Straight Connector 8">
            <a:extLst>
              <a:ext uri="{FF2B5EF4-FFF2-40B4-BE49-F238E27FC236}">
                <a16:creationId xmlns:a16="http://schemas.microsoft.com/office/drawing/2014/main" id="{C025AB70-6D78-2541-9B41-D2B3DE292FBD}"/>
              </a:ext>
            </a:extLst>
          </p:cNvPr>
          <p:cNvCxnSpPr/>
          <p:nvPr/>
        </p:nvCxnSpPr>
        <p:spPr>
          <a:xfrm>
            <a:off x="4252913" y="2863850"/>
            <a:ext cx="319087"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F704BC06-BDA0-CD41-ACFF-6E51B414CF7A}"/>
              </a:ext>
            </a:extLst>
          </p:cNvPr>
          <p:cNvSpPr/>
          <p:nvPr/>
        </p:nvSpPr>
        <p:spPr>
          <a:xfrm>
            <a:off x="274638" y="274638"/>
            <a:ext cx="3233737" cy="45989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922" name="Slide Number Placeholder 2">
            <a:extLst>
              <a:ext uri="{FF2B5EF4-FFF2-40B4-BE49-F238E27FC236}">
                <a16:creationId xmlns:a16="http://schemas.microsoft.com/office/drawing/2014/main" id="{09769164-3D1F-4E46-AD99-F392842ADC9C}"/>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dirty="0">
              <a:solidFill>
                <a:srgbClr val="FFFFFF"/>
              </a:solidFill>
              <a:latin typeface="Roboto Light" panose="02000000000000000000" pitchFamily="2" charset="0"/>
            </a:endParaRPr>
          </a:p>
        </p:txBody>
      </p:sp>
      <p:sp>
        <p:nvSpPr>
          <p:cNvPr id="12" name="Rectangle 10">
            <a:extLst>
              <a:ext uri="{FF2B5EF4-FFF2-40B4-BE49-F238E27FC236}">
                <a16:creationId xmlns:a16="http://schemas.microsoft.com/office/drawing/2014/main" id="{CC6071AF-B00B-C541-A42B-B0C51F08DE58}"/>
              </a:ext>
            </a:extLst>
          </p:cNvPr>
          <p:cNvSpPr>
            <a:spLocks noChangeArrowheads="1"/>
          </p:cNvSpPr>
          <p:nvPr/>
        </p:nvSpPr>
        <p:spPr bwMode="auto">
          <a:xfrm>
            <a:off x="4060826"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6" name="Picture 11">
            <a:extLst>
              <a:ext uri="{FF2B5EF4-FFF2-40B4-BE49-F238E27FC236}">
                <a16:creationId xmlns:a16="http://schemas.microsoft.com/office/drawing/2014/main" id="{03344B1A-DA14-7245-B3F8-6F7F63E851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6350" y="4597400"/>
            <a:ext cx="1285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D65E887-8B89-473D-8668-5A3E36920ABE}"/>
              </a:ext>
            </a:extLst>
          </p:cNvPr>
          <p:cNvSpPr/>
          <p:nvPr/>
        </p:nvSpPr>
        <p:spPr>
          <a:xfrm>
            <a:off x="265907" y="259382"/>
            <a:ext cx="3233737" cy="4598987"/>
          </a:xfrm>
          <a:prstGeom prst="rect">
            <a:avLst/>
          </a:prstGeom>
          <a:noFill/>
          <a:ln w="6985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1">
            <a:extLst>
              <a:ext uri="{FF2B5EF4-FFF2-40B4-BE49-F238E27FC236}">
                <a16:creationId xmlns:a16="http://schemas.microsoft.com/office/drawing/2014/main" id="{8F584B72-0C37-47EA-92D0-A2A3C6AC113E}"/>
              </a:ext>
            </a:extLst>
          </p:cNvPr>
          <p:cNvSpPr txBox="1">
            <a:spLocks noChangeArrowheads="1"/>
          </p:cNvSpPr>
          <p:nvPr/>
        </p:nvSpPr>
        <p:spPr bwMode="auto">
          <a:xfrm>
            <a:off x="557213" y="179388"/>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2022 Medical Portfolio Families</a:t>
            </a:r>
          </a:p>
        </p:txBody>
      </p:sp>
      <p:cxnSp>
        <p:nvCxnSpPr>
          <p:cNvPr id="105" name="Straight Connector 104">
            <a:extLst>
              <a:ext uri="{FF2B5EF4-FFF2-40B4-BE49-F238E27FC236}">
                <a16:creationId xmlns:a16="http://schemas.microsoft.com/office/drawing/2014/main" id="{221675CC-FCB7-4C00-B721-BB6DDCE08090}"/>
              </a:ext>
            </a:extLst>
          </p:cNvPr>
          <p:cNvCxnSpPr/>
          <p:nvPr/>
        </p:nvCxnSpPr>
        <p:spPr>
          <a:xfrm>
            <a:off x="654050" y="854075"/>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8921" name="TextBox 3">
            <a:extLst>
              <a:ext uri="{FF2B5EF4-FFF2-40B4-BE49-F238E27FC236}">
                <a16:creationId xmlns:a16="http://schemas.microsoft.com/office/drawing/2014/main" id="{8121DDFA-9171-414A-AFA7-8B28B00E92E1}"/>
              </a:ext>
            </a:extLst>
          </p:cNvPr>
          <p:cNvSpPr txBox="1">
            <a:spLocks noChangeArrowheads="1"/>
          </p:cNvSpPr>
          <p:nvPr/>
        </p:nvSpPr>
        <p:spPr bwMode="auto">
          <a:xfrm>
            <a:off x="98425" y="4495800"/>
            <a:ext cx="3417888" cy="24606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000" dirty="0">
                <a:solidFill>
                  <a:schemeClr val="bg2">
                    <a:lumMod val="50000"/>
                  </a:schemeClr>
                </a:solidFill>
                <a:latin typeface="Roboto Light" panose="02000000000000000000" pitchFamily="2" charset="0"/>
              </a:rPr>
              <a:t>*Not shown: Balance 1000 Basic Gold</a:t>
            </a:r>
          </a:p>
        </p:txBody>
      </p:sp>
      <p:sp>
        <p:nvSpPr>
          <p:cNvPr id="78" name="Rectangle 77">
            <a:extLst>
              <a:ext uri="{FF2B5EF4-FFF2-40B4-BE49-F238E27FC236}">
                <a16:creationId xmlns:a16="http://schemas.microsoft.com/office/drawing/2014/main" id="{B6502DF3-4941-4083-987D-EA543D03DCE3}"/>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dirty="0">
              <a:solidFill>
                <a:prstClr val="white"/>
              </a:solidFill>
            </a:endParaRPr>
          </a:p>
        </p:txBody>
      </p:sp>
      <p:sp>
        <p:nvSpPr>
          <p:cNvPr id="48134" name="Slide Number Placeholder 2">
            <a:extLst>
              <a:ext uri="{FF2B5EF4-FFF2-40B4-BE49-F238E27FC236}">
                <a16:creationId xmlns:a16="http://schemas.microsoft.com/office/drawing/2014/main" id="{66759F32-2555-4AD7-8EB4-8E6C70A41FB3}"/>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fld id="{848C61C3-D1F7-4336-8516-646C554A812C}" type="slidenum">
              <a:rPr lang="en-US" altLang="en-US" sz="1200">
                <a:solidFill>
                  <a:srgbClr val="FFFFFF"/>
                </a:solidFill>
                <a:latin typeface="Roboto Light" panose="02000000000000000000" pitchFamily="2" charset="0"/>
              </a:rPr>
              <a:pPr algn="ctr" eaLnBrk="1" hangingPunct="1">
                <a:spcBef>
                  <a:spcPct val="0"/>
                </a:spcBef>
                <a:buFont typeface="Arial" panose="020B0604020202020204" pitchFamily="34" charset="0"/>
                <a:buNone/>
              </a:pPr>
              <a:t>8</a:t>
            </a:fld>
            <a:endParaRPr lang="en-US" altLang="en-US" sz="1200" dirty="0">
              <a:solidFill>
                <a:srgbClr val="FFFFFF"/>
              </a:solidFill>
              <a:latin typeface="Roboto Light" panose="02000000000000000000" pitchFamily="2" charset="0"/>
            </a:endParaRPr>
          </a:p>
        </p:txBody>
      </p:sp>
      <p:pic>
        <p:nvPicPr>
          <p:cNvPr id="48135" name="Picture 84" descr="premera-white.png">
            <a:extLst>
              <a:ext uri="{FF2B5EF4-FFF2-40B4-BE49-F238E27FC236}">
                <a16:creationId xmlns:a16="http://schemas.microsoft.com/office/drawing/2014/main" id="{1AF50698-4F04-4E53-A75A-77FD78A7FA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2750" y="4865688"/>
            <a:ext cx="9620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Footer Placeholder 1">
            <a:extLst>
              <a:ext uri="{FF2B5EF4-FFF2-40B4-BE49-F238E27FC236}">
                <a16:creationId xmlns:a16="http://schemas.microsoft.com/office/drawing/2014/main" id="{8175A3E2-9CB2-4564-8C64-3618E7373A76}"/>
              </a:ext>
            </a:extLst>
          </p:cNvPr>
          <p:cNvSpPr txBox="1">
            <a:spLocks/>
          </p:cNvSpPr>
          <p:nvPr/>
        </p:nvSpPr>
        <p:spPr bwMode="auto">
          <a:xfrm>
            <a:off x="-392113" y="4941888"/>
            <a:ext cx="41290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dirty="0">
              <a:solidFill>
                <a:srgbClr val="FFFFFF"/>
              </a:solidFill>
              <a:latin typeface="Roboto Light" panose="02000000000000000000" pitchFamily="2" charset="0"/>
              <a:ea typeface="MS PGothic" panose="020B0600070205080204" pitchFamily="34" charset="-128"/>
              <a:cs typeface="Roboto Light" panose="02000000000000000000" pitchFamily="2" charset="0"/>
            </a:endParaRPr>
          </a:p>
        </p:txBody>
      </p:sp>
      <p:graphicFrame>
        <p:nvGraphicFramePr>
          <p:cNvPr id="88" name="Table 4">
            <a:extLst>
              <a:ext uri="{FF2B5EF4-FFF2-40B4-BE49-F238E27FC236}">
                <a16:creationId xmlns:a16="http://schemas.microsoft.com/office/drawing/2014/main" id="{33E81EC7-3CFA-43A1-8A9E-61489D74DFEA}"/>
              </a:ext>
            </a:extLst>
          </p:cNvPr>
          <p:cNvGraphicFramePr>
            <a:graphicFrameLocks noGrp="1"/>
          </p:cNvGraphicFramePr>
          <p:nvPr>
            <p:extLst>
              <p:ext uri="{D42A27DB-BD31-4B8C-83A1-F6EECF244321}">
                <p14:modId xmlns:p14="http://schemas.microsoft.com/office/powerpoint/2010/main" val="1945133451"/>
              </p:ext>
            </p:extLst>
          </p:nvPr>
        </p:nvGraphicFramePr>
        <p:xfrm>
          <a:off x="494668" y="1237016"/>
          <a:ext cx="1891488" cy="2385060"/>
        </p:xfrm>
        <a:graphic>
          <a:graphicData uri="http://schemas.openxmlformats.org/drawingml/2006/table">
            <a:tbl>
              <a:tblPr firstRow="1">
                <a:tableStyleId>{7DF18680-E054-41AD-8BC1-D1AEF772440D}</a:tableStyleId>
              </a:tblPr>
              <a:tblGrid>
                <a:gridCol w="457200">
                  <a:extLst>
                    <a:ext uri="{9D8B030D-6E8A-4147-A177-3AD203B41FA5}">
                      <a16:colId xmlns:a16="http://schemas.microsoft.com/office/drawing/2014/main" val="20000"/>
                    </a:ext>
                  </a:extLst>
                </a:gridCol>
                <a:gridCol w="1434288">
                  <a:extLst>
                    <a:ext uri="{9D8B030D-6E8A-4147-A177-3AD203B41FA5}">
                      <a16:colId xmlns:a16="http://schemas.microsoft.com/office/drawing/2014/main" val="20001"/>
                    </a:ext>
                  </a:extLst>
                </a:gridCol>
              </a:tblGrid>
              <a:tr h="457200">
                <a:tc>
                  <a:txBody>
                    <a:bodyPr/>
                    <a:lstStyle/>
                    <a:p>
                      <a:endParaRPr lang="en-US" sz="1100" dirty="0"/>
                    </a:p>
                  </a:txBody>
                  <a:tcPr marL="68580" marR="68580" marT="34290" marB="34290" anchor="ctr">
                    <a:noFill/>
                  </a:tcPr>
                </a:tc>
                <a:tc>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kern="1200" dirty="0">
                          <a:solidFill>
                            <a:schemeClr val="lt1"/>
                          </a:solidFill>
                          <a:latin typeface="Roboto Medium" panose="02000000000000000000" pitchFamily="2" charset="0"/>
                          <a:ea typeface="Roboto Medium" panose="02000000000000000000" pitchFamily="2" charset="0"/>
                          <a:cs typeface="Roboto Medium" panose="02000000000000000000" pitchFamily="2" charset="0"/>
                        </a:rPr>
                        <a:t>Balance plans*</a:t>
                      </a:r>
                    </a:p>
                  </a:txBody>
                  <a:tcPr marL="68580" marR="68580" marT="34290" marB="34290" anchor="ctr">
                    <a:gradFill>
                      <a:gsLst>
                        <a:gs pos="0">
                          <a:srgbClr val="00A7B5"/>
                        </a:gs>
                        <a:gs pos="99000">
                          <a:srgbClr val="0085CA"/>
                        </a:gs>
                      </a:gsLst>
                      <a:lin ang="16200000" scaled="0"/>
                    </a:gradFill>
                  </a:tcPr>
                </a:tc>
                <a:extLst>
                  <a:ext uri="{0D108BD9-81ED-4DB2-BD59-A6C34878D82A}">
                    <a16:rowId xmlns:a16="http://schemas.microsoft.com/office/drawing/2014/main" val="10000"/>
                  </a:ext>
                </a:extLst>
              </a:tr>
              <a:tr h="0">
                <a:tc rowSpan="11">
                  <a:txBody>
                    <a:bodyPr/>
                    <a:lstStyle/>
                    <a:p>
                      <a:pPr algn="ctr"/>
                      <a:r>
                        <a:rPr lang="en-US" sz="11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Heritage</a:t>
                      </a:r>
                      <a:r>
                        <a:rPr lang="en-US" sz="1100" b="0" i="0" baseline="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Signature network</a:t>
                      </a:r>
                      <a:endParaRPr lang="en-US" sz="11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68580" marR="68580" marT="34290" marB="34290" vert="vert" anchor="ct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250 Platinum</a:t>
                      </a:r>
                    </a:p>
                  </a:txBody>
                  <a:tcPr marL="68580" marR="68580" marT="34290" marB="34290" anchor="ctr">
                    <a:solidFill>
                      <a:schemeClr val="bg1">
                        <a:lumMod val="95000"/>
                      </a:schemeClr>
                    </a:solidFill>
                  </a:tcPr>
                </a:tc>
                <a:extLst>
                  <a:ext uri="{0D108BD9-81ED-4DB2-BD59-A6C34878D82A}">
                    <a16:rowId xmlns:a16="http://schemas.microsoft.com/office/drawing/2014/main" val="112922295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500 Platinum</a:t>
                      </a:r>
                    </a:p>
                  </a:txBody>
                  <a:tcPr marL="68580" marR="68580" marT="34290" marB="34290" anchor="ctr">
                    <a:solidFill>
                      <a:schemeClr val="bg1">
                        <a:lumMod val="95000"/>
                      </a:schemeClr>
                    </a:solidFill>
                  </a:tcPr>
                </a:tc>
                <a:extLst>
                  <a:ext uri="{0D108BD9-81ED-4DB2-BD59-A6C34878D82A}">
                    <a16:rowId xmlns:a16="http://schemas.microsoft.com/office/drawing/2014/main" val="2490837096"/>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500 Gold</a:t>
                      </a:r>
                    </a:p>
                  </a:txBody>
                  <a:tcPr marL="68580" marR="68580" marT="34290" marB="34290" anchor="ctr">
                    <a:solidFill>
                      <a:schemeClr val="bg1">
                        <a:lumMod val="95000"/>
                      </a:schemeClr>
                    </a:solidFill>
                  </a:tcPr>
                </a:tc>
                <a:extLst>
                  <a:ext uri="{0D108BD9-81ED-4DB2-BD59-A6C34878D82A}">
                    <a16:rowId xmlns:a16="http://schemas.microsoft.com/office/drawing/2014/main" val="2389860673"/>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1000 Gold</a:t>
                      </a:r>
                    </a:p>
                  </a:txBody>
                  <a:tcPr marL="68580" marR="68580" marT="34290" marB="34290" anchor="ctr">
                    <a:solidFill>
                      <a:schemeClr val="bg1">
                        <a:lumMod val="95000"/>
                      </a:schemeClr>
                    </a:solidFill>
                  </a:tcPr>
                </a:tc>
                <a:extLst>
                  <a:ext uri="{0D108BD9-81ED-4DB2-BD59-A6C34878D82A}">
                    <a16:rowId xmlns:a16="http://schemas.microsoft.com/office/drawing/2014/main" val="3404523737"/>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1500 Gold</a:t>
                      </a:r>
                    </a:p>
                  </a:txBody>
                  <a:tcPr marL="68580" marR="68580" marT="34290" marB="34290" anchor="ctr">
                    <a:solidFill>
                      <a:schemeClr val="bg1">
                        <a:lumMod val="95000"/>
                      </a:schemeClr>
                    </a:solidFill>
                  </a:tcPr>
                </a:tc>
                <a:extLst>
                  <a:ext uri="{0D108BD9-81ED-4DB2-BD59-A6C34878D82A}">
                    <a16:rowId xmlns:a16="http://schemas.microsoft.com/office/drawing/2014/main" val="2086248345"/>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2000 Gold</a:t>
                      </a:r>
                    </a:p>
                  </a:txBody>
                  <a:tcPr marL="68580" marR="68580" marT="34290" marB="34290" anchor="ctr">
                    <a:solidFill>
                      <a:schemeClr val="bg1">
                        <a:lumMod val="95000"/>
                      </a:schemeClr>
                    </a:solidFill>
                  </a:tcPr>
                </a:tc>
                <a:extLst>
                  <a:ext uri="{0D108BD9-81ED-4DB2-BD59-A6C34878D82A}">
                    <a16:rowId xmlns:a16="http://schemas.microsoft.com/office/drawing/2014/main" val="88029378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2500 Gold</a:t>
                      </a:r>
                    </a:p>
                  </a:txBody>
                  <a:tcPr marL="68580" marR="68580" marT="34290" marB="34290" anchor="ctr">
                    <a:solidFill>
                      <a:schemeClr val="bg1">
                        <a:lumMod val="95000"/>
                      </a:schemeClr>
                    </a:solidFill>
                  </a:tcPr>
                </a:tc>
                <a:extLst>
                  <a:ext uri="{0D108BD9-81ED-4DB2-BD59-A6C34878D82A}">
                    <a16:rowId xmlns:a16="http://schemas.microsoft.com/office/drawing/2014/main" val="187672217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2000 Silver</a:t>
                      </a:r>
                    </a:p>
                  </a:txBody>
                  <a:tcPr marL="68580" marR="68580" marT="34290" marB="34290" anchor="ctr">
                    <a:solidFill>
                      <a:schemeClr val="bg1">
                        <a:lumMod val="95000"/>
                      </a:schemeClr>
                    </a:solidFill>
                  </a:tcPr>
                </a:tc>
                <a:extLst>
                  <a:ext uri="{0D108BD9-81ED-4DB2-BD59-A6C34878D82A}">
                    <a16:rowId xmlns:a16="http://schemas.microsoft.com/office/drawing/2014/main" val="2808764545"/>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3000 Silver</a:t>
                      </a:r>
                    </a:p>
                  </a:txBody>
                  <a:tcPr marL="68580" marR="68580" marT="34290" marB="34290" anchor="ctr">
                    <a:solidFill>
                      <a:schemeClr val="bg1">
                        <a:lumMod val="95000"/>
                      </a:schemeClr>
                    </a:solidFill>
                  </a:tcPr>
                </a:tc>
                <a:extLst>
                  <a:ext uri="{0D108BD9-81ED-4DB2-BD59-A6C34878D82A}">
                    <a16:rowId xmlns:a16="http://schemas.microsoft.com/office/drawing/2014/main" val="412110300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6500 Bronze</a:t>
                      </a:r>
                    </a:p>
                  </a:txBody>
                  <a:tcPr marL="68580" marR="68580" marT="34290" marB="34290" anchor="ctr">
                    <a:solidFill>
                      <a:schemeClr val="bg1">
                        <a:lumMod val="95000"/>
                      </a:schemeClr>
                    </a:solidFill>
                  </a:tcPr>
                </a:tc>
                <a:extLst>
                  <a:ext uri="{0D108BD9-81ED-4DB2-BD59-A6C34878D82A}">
                    <a16:rowId xmlns:a16="http://schemas.microsoft.com/office/drawing/2014/main" val="1675811132"/>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EPO 8550 Bronze</a:t>
                      </a:r>
                    </a:p>
                  </a:txBody>
                  <a:tcPr marL="68580" marR="68580" marT="34290" marB="34290" anchor="ctr">
                    <a:solidFill>
                      <a:schemeClr val="bg1">
                        <a:lumMod val="95000"/>
                      </a:schemeClr>
                    </a:solidFill>
                  </a:tcPr>
                </a:tc>
                <a:extLst>
                  <a:ext uri="{0D108BD9-81ED-4DB2-BD59-A6C34878D82A}">
                    <a16:rowId xmlns:a16="http://schemas.microsoft.com/office/drawing/2014/main" val="3933244541"/>
                  </a:ext>
                </a:extLst>
              </a:tr>
            </a:tbl>
          </a:graphicData>
        </a:graphic>
      </p:graphicFrame>
      <p:graphicFrame>
        <p:nvGraphicFramePr>
          <p:cNvPr id="93" name="Table 4">
            <a:extLst>
              <a:ext uri="{FF2B5EF4-FFF2-40B4-BE49-F238E27FC236}">
                <a16:creationId xmlns:a16="http://schemas.microsoft.com/office/drawing/2014/main" id="{3943FEAA-7544-434C-A6BB-0B587ED3863F}"/>
              </a:ext>
            </a:extLst>
          </p:cNvPr>
          <p:cNvGraphicFramePr>
            <a:graphicFrameLocks noGrp="1"/>
          </p:cNvGraphicFramePr>
          <p:nvPr>
            <p:extLst>
              <p:ext uri="{D42A27DB-BD31-4B8C-83A1-F6EECF244321}">
                <p14:modId xmlns:p14="http://schemas.microsoft.com/office/powerpoint/2010/main" val="667201583"/>
              </p:ext>
            </p:extLst>
          </p:nvPr>
        </p:nvGraphicFramePr>
        <p:xfrm>
          <a:off x="2548757" y="2698055"/>
          <a:ext cx="1891488" cy="1158240"/>
        </p:xfrm>
        <a:graphic>
          <a:graphicData uri="http://schemas.openxmlformats.org/drawingml/2006/table">
            <a:tbl>
              <a:tblPr firstRow="1">
                <a:tableStyleId>{7DF18680-E054-41AD-8BC1-D1AEF772440D}</a:tableStyleId>
              </a:tblPr>
              <a:tblGrid>
                <a:gridCol w="457200">
                  <a:extLst>
                    <a:ext uri="{9D8B030D-6E8A-4147-A177-3AD203B41FA5}">
                      <a16:colId xmlns:a16="http://schemas.microsoft.com/office/drawing/2014/main" val="20000"/>
                    </a:ext>
                  </a:extLst>
                </a:gridCol>
                <a:gridCol w="1434288">
                  <a:extLst>
                    <a:ext uri="{9D8B030D-6E8A-4147-A177-3AD203B41FA5}">
                      <a16:colId xmlns:a16="http://schemas.microsoft.com/office/drawing/2014/main" val="20001"/>
                    </a:ext>
                  </a:extLst>
                </a:gridCol>
              </a:tblGrid>
              <a:tr h="457200">
                <a:tc>
                  <a:txBody>
                    <a:bodyPr/>
                    <a:lstStyle/>
                    <a:p>
                      <a:endParaRPr lang="en-US" sz="1100" dirty="0"/>
                    </a:p>
                  </a:txBody>
                  <a:tcPr marL="68580" marR="68580" marT="34290" marB="34290" anchor="ctr">
                    <a:noFill/>
                  </a:tcPr>
                </a:tc>
                <a:tc>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kern="1200" dirty="0">
                          <a:solidFill>
                            <a:schemeClr val="lt1"/>
                          </a:solidFill>
                          <a:latin typeface="Roboto Medium" panose="02000000000000000000" pitchFamily="2" charset="0"/>
                          <a:ea typeface="Roboto Medium" panose="02000000000000000000" pitchFamily="2" charset="0"/>
                          <a:cs typeface="Roboto Medium" panose="02000000000000000000" pitchFamily="2" charset="0"/>
                        </a:rPr>
                        <a:t>Choice plans</a:t>
                      </a:r>
                    </a:p>
                  </a:txBody>
                  <a:tcPr marL="68580" marR="68580" marT="34290" marB="34290" anchor="ctr">
                    <a:gradFill>
                      <a:gsLst>
                        <a:gs pos="0">
                          <a:srgbClr val="00A7B5"/>
                        </a:gs>
                        <a:gs pos="99000">
                          <a:srgbClr val="0085CA"/>
                        </a:gs>
                      </a:gsLst>
                      <a:lin ang="16200000" scaled="0"/>
                    </a:gradFill>
                  </a:tcPr>
                </a:tc>
                <a:extLst>
                  <a:ext uri="{0D108BD9-81ED-4DB2-BD59-A6C34878D82A}">
                    <a16:rowId xmlns:a16="http://schemas.microsoft.com/office/drawing/2014/main" val="10000"/>
                  </a:ext>
                </a:extLst>
              </a:tr>
              <a:tr h="0">
                <a:tc rowSpan="4">
                  <a:txBody>
                    <a:bodyPr/>
                    <a:lstStyle/>
                    <a:p>
                      <a:pPr algn="ctr"/>
                      <a:r>
                        <a:rPr lang="en-US" sz="11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Heritage</a:t>
                      </a:r>
                      <a:r>
                        <a:rPr lang="en-US" sz="1100" b="0" i="0" baseline="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network</a:t>
                      </a:r>
                      <a:endParaRPr lang="en-US" sz="11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68580" marR="68580" marT="34290" marB="34290" vert="vert" anchor="ct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750 Gold</a:t>
                      </a:r>
                    </a:p>
                  </a:txBody>
                  <a:tcPr marL="68580" marR="68580" marT="34290" marB="34290" anchor="ctr">
                    <a:solidFill>
                      <a:schemeClr val="bg1">
                        <a:lumMod val="95000"/>
                      </a:schemeClr>
                    </a:solidFill>
                  </a:tcPr>
                </a:tc>
                <a:extLst>
                  <a:ext uri="{0D108BD9-81ED-4DB2-BD59-A6C34878D82A}">
                    <a16:rowId xmlns:a16="http://schemas.microsoft.com/office/drawing/2014/main" val="112922295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1000 Gold</a:t>
                      </a:r>
                    </a:p>
                  </a:txBody>
                  <a:tcPr marL="68580" marR="68580" marT="34290" marB="34290" anchor="ctr">
                    <a:solidFill>
                      <a:schemeClr val="bg1">
                        <a:lumMod val="95000"/>
                      </a:schemeClr>
                    </a:solidFill>
                  </a:tcPr>
                </a:tc>
                <a:extLst>
                  <a:ext uri="{0D108BD9-81ED-4DB2-BD59-A6C34878D82A}">
                    <a16:rowId xmlns:a16="http://schemas.microsoft.com/office/drawing/2014/main" val="2490837096"/>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1500 Gold</a:t>
                      </a:r>
                    </a:p>
                  </a:txBody>
                  <a:tcPr marL="68580" marR="68580" marT="34290" marB="34290" anchor="ctr">
                    <a:solidFill>
                      <a:schemeClr val="bg1">
                        <a:lumMod val="95000"/>
                      </a:schemeClr>
                    </a:solidFill>
                  </a:tcPr>
                </a:tc>
                <a:extLst>
                  <a:ext uri="{0D108BD9-81ED-4DB2-BD59-A6C34878D82A}">
                    <a16:rowId xmlns:a16="http://schemas.microsoft.com/office/drawing/2014/main" val="2389860673"/>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2500 Silver</a:t>
                      </a:r>
                    </a:p>
                  </a:txBody>
                  <a:tcPr marL="68580" marR="68580" marT="34290" marB="34290" anchor="ctr">
                    <a:solidFill>
                      <a:schemeClr val="bg1">
                        <a:lumMod val="95000"/>
                      </a:schemeClr>
                    </a:solidFill>
                  </a:tcPr>
                </a:tc>
                <a:extLst>
                  <a:ext uri="{0D108BD9-81ED-4DB2-BD59-A6C34878D82A}">
                    <a16:rowId xmlns:a16="http://schemas.microsoft.com/office/drawing/2014/main" val="3404523737"/>
                  </a:ext>
                </a:extLst>
              </a:tr>
            </a:tbl>
          </a:graphicData>
        </a:graphic>
      </p:graphicFrame>
      <p:graphicFrame>
        <p:nvGraphicFramePr>
          <p:cNvPr id="95" name="Table 4">
            <a:extLst>
              <a:ext uri="{FF2B5EF4-FFF2-40B4-BE49-F238E27FC236}">
                <a16:creationId xmlns:a16="http://schemas.microsoft.com/office/drawing/2014/main" id="{72ED0EB6-AC60-494B-B84F-64C9BE63EE5F}"/>
              </a:ext>
            </a:extLst>
          </p:cNvPr>
          <p:cNvGraphicFramePr>
            <a:graphicFrameLocks noGrp="1"/>
          </p:cNvGraphicFramePr>
          <p:nvPr>
            <p:extLst>
              <p:ext uri="{D42A27DB-BD31-4B8C-83A1-F6EECF244321}">
                <p14:modId xmlns:p14="http://schemas.microsoft.com/office/powerpoint/2010/main" val="1927562543"/>
              </p:ext>
            </p:extLst>
          </p:nvPr>
        </p:nvGraphicFramePr>
        <p:xfrm>
          <a:off x="2558958" y="1227583"/>
          <a:ext cx="1891488" cy="1333500"/>
        </p:xfrm>
        <a:graphic>
          <a:graphicData uri="http://schemas.openxmlformats.org/drawingml/2006/table">
            <a:tbl>
              <a:tblPr firstRow="1">
                <a:tableStyleId>{7DF18680-E054-41AD-8BC1-D1AEF772440D}</a:tableStyleId>
              </a:tblPr>
              <a:tblGrid>
                <a:gridCol w="457200">
                  <a:extLst>
                    <a:ext uri="{9D8B030D-6E8A-4147-A177-3AD203B41FA5}">
                      <a16:colId xmlns:a16="http://schemas.microsoft.com/office/drawing/2014/main" val="20000"/>
                    </a:ext>
                  </a:extLst>
                </a:gridCol>
                <a:gridCol w="1434288">
                  <a:extLst>
                    <a:ext uri="{9D8B030D-6E8A-4147-A177-3AD203B41FA5}">
                      <a16:colId xmlns:a16="http://schemas.microsoft.com/office/drawing/2014/main" val="20001"/>
                    </a:ext>
                  </a:extLst>
                </a:gridCol>
              </a:tblGrid>
              <a:tr h="457200">
                <a:tc>
                  <a:txBody>
                    <a:bodyPr/>
                    <a:lstStyle/>
                    <a:p>
                      <a:endParaRPr lang="en-US" sz="1100" dirty="0"/>
                    </a:p>
                  </a:txBody>
                  <a:tcPr marL="68580" marR="68580" marT="34290" marB="34290" anchor="ctr">
                    <a:noFill/>
                  </a:tcPr>
                </a:tc>
                <a:tc>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kern="1200" dirty="0">
                          <a:solidFill>
                            <a:schemeClr val="lt1"/>
                          </a:solidFill>
                          <a:latin typeface="Roboto Medium" panose="02000000000000000000" pitchFamily="2" charset="0"/>
                          <a:ea typeface="Roboto Medium" panose="02000000000000000000" pitchFamily="2" charset="0"/>
                          <a:cs typeface="Roboto Medium" panose="02000000000000000000" pitchFamily="2" charset="0"/>
                        </a:rPr>
                        <a:t>Peak Care plans</a:t>
                      </a:r>
                    </a:p>
                  </a:txBody>
                  <a:tcPr marL="68580" marR="68580" marT="34290" marB="34290" anchor="ctr">
                    <a:gradFill>
                      <a:gsLst>
                        <a:gs pos="0">
                          <a:srgbClr val="00A7B5"/>
                        </a:gs>
                        <a:gs pos="99000">
                          <a:srgbClr val="0085CA"/>
                        </a:gs>
                      </a:gsLst>
                      <a:lin ang="16200000" scaled="0"/>
                    </a:gradFill>
                  </a:tcPr>
                </a:tc>
                <a:extLst>
                  <a:ext uri="{0D108BD9-81ED-4DB2-BD59-A6C34878D82A}">
                    <a16:rowId xmlns:a16="http://schemas.microsoft.com/office/drawing/2014/main" val="10000"/>
                  </a:ext>
                </a:extLst>
              </a:tr>
              <a:tr h="0">
                <a:tc rowSpan="5">
                  <a:txBody>
                    <a:bodyPr/>
                    <a:lstStyle/>
                    <a:p>
                      <a:pPr algn="ctr"/>
                      <a:r>
                        <a:rPr lang="en-US" sz="11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Tahoma</a:t>
                      </a:r>
                      <a:r>
                        <a:rPr lang="en-US" sz="1100" b="0" i="0" baseline="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network</a:t>
                      </a:r>
                      <a:endParaRPr lang="en-US" sz="11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68580" marR="68580" marT="34290" marB="34290" vert="vert" anchor="ct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Peak Care 1000 Gold EPO</a:t>
                      </a:r>
                    </a:p>
                  </a:txBody>
                  <a:tcPr marL="68580" marR="68580" marT="34290" marB="34290" anchor="ctr">
                    <a:solidFill>
                      <a:schemeClr val="bg1">
                        <a:lumMod val="95000"/>
                      </a:schemeClr>
                    </a:solidFill>
                  </a:tcPr>
                </a:tc>
                <a:extLst>
                  <a:ext uri="{0D108BD9-81ED-4DB2-BD59-A6C34878D82A}">
                    <a16:rowId xmlns:a16="http://schemas.microsoft.com/office/drawing/2014/main" val="112922295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strike="noStrike"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Peak Care 2500 Gold EPO</a:t>
                      </a:r>
                    </a:p>
                  </a:txBody>
                  <a:tcPr marL="68580" marR="68580" marT="34290" marB="34290" anchor="ctr">
                    <a:solidFill>
                      <a:schemeClr val="bg1">
                        <a:lumMod val="95000"/>
                      </a:schemeClr>
                    </a:solidFill>
                  </a:tcPr>
                </a:tc>
                <a:extLst>
                  <a:ext uri="{0D108BD9-81ED-4DB2-BD59-A6C34878D82A}">
                    <a16:rowId xmlns:a16="http://schemas.microsoft.com/office/drawing/2014/main" val="2490837096"/>
                  </a:ext>
                </a:extLst>
              </a:tr>
              <a:tr h="0">
                <a:tc vMerge="1">
                  <a:txBody>
                    <a:bodyPr/>
                    <a:lstStyle/>
                    <a:p>
                      <a:endParaRPr lang="en-US"/>
                    </a:p>
                  </a:txBody>
                  <a:tcPr/>
                </a:tc>
                <a:tc>
                  <a:txBody>
                    <a:bodyPr/>
                    <a:lstStyle/>
                    <a:p>
                      <a:pPr algn="ctr" eaLnBrk="1" hangingPunct="1">
                        <a:defRPr/>
                      </a:pPr>
                      <a:r>
                        <a:rPr lang="en-US" sz="700" strike="noStrike"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Peak Care 3000 Gold EPO</a:t>
                      </a:r>
                    </a:p>
                  </a:txBody>
                  <a:tcPr marL="68580" marR="68580" marT="34290" marB="34290" anchor="ctr">
                    <a:solidFill>
                      <a:schemeClr val="bg1">
                        <a:lumMod val="95000"/>
                      </a:schemeClr>
                    </a:solidFill>
                  </a:tcPr>
                </a:tc>
                <a:extLst>
                  <a:ext uri="{0D108BD9-81ED-4DB2-BD59-A6C34878D82A}">
                    <a16:rowId xmlns:a16="http://schemas.microsoft.com/office/drawing/2014/main" val="2389860673"/>
                  </a:ext>
                </a:extLst>
              </a:tr>
              <a:tr h="0">
                <a:tc vMerge="1">
                  <a:txBody>
                    <a:bodyPr/>
                    <a:lstStyle/>
                    <a:p>
                      <a:endParaRPr lang="en-US"/>
                    </a:p>
                  </a:txBody>
                  <a:tcPr/>
                </a:tc>
                <a:tc>
                  <a:txBody>
                    <a:bodyPr/>
                    <a:lstStyle/>
                    <a:p>
                      <a:pPr algn="ctr" eaLnBrk="1" hangingPunct="1">
                        <a:defRPr/>
                      </a:pPr>
                      <a:r>
                        <a:rPr lang="en-US" sz="700" strike="noStrike"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Peak Care NOW 4000 Silver</a:t>
                      </a:r>
                      <a:endParaRPr lang="en-US" sz="700" b="1" strike="noStrike"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290858457"/>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Peak Care 6000 Bronze EPO</a:t>
                      </a:r>
                    </a:p>
                  </a:txBody>
                  <a:tcPr marL="68580" marR="68580" marT="34290" marB="34290" anchor="ctr">
                    <a:solidFill>
                      <a:schemeClr val="bg1">
                        <a:lumMod val="95000"/>
                      </a:schemeClr>
                    </a:solidFill>
                  </a:tcPr>
                </a:tc>
                <a:extLst>
                  <a:ext uri="{0D108BD9-81ED-4DB2-BD59-A6C34878D82A}">
                    <a16:rowId xmlns:a16="http://schemas.microsoft.com/office/drawing/2014/main" val="3404523737"/>
                  </a:ext>
                </a:extLst>
              </a:tr>
            </a:tbl>
          </a:graphicData>
        </a:graphic>
      </p:graphicFrame>
      <p:graphicFrame>
        <p:nvGraphicFramePr>
          <p:cNvPr id="104" name="Table 4">
            <a:extLst>
              <a:ext uri="{FF2B5EF4-FFF2-40B4-BE49-F238E27FC236}">
                <a16:creationId xmlns:a16="http://schemas.microsoft.com/office/drawing/2014/main" id="{8C4003C5-AF8E-41B3-8950-A58BBBA911B1}"/>
              </a:ext>
            </a:extLst>
          </p:cNvPr>
          <p:cNvGraphicFramePr>
            <a:graphicFrameLocks noGrp="1"/>
          </p:cNvGraphicFramePr>
          <p:nvPr>
            <p:extLst>
              <p:ext uri="{D42A27DB-BD31-4B8C-83A1-F6EECF244321}">
                <p14:modId xmlns:p14="http://schemas.microsoft.com/office/powerpoint/2010/main" val="2009007322"/>
              </p:ext>
            </p:extLst>
          </p:nvPr>
        </p:nvGraphicFramePr>
        <p:xfrm>
          <a:off x="4602846" y="1220401"/>
          <a:ext cx="1891488" cy="2392680"/>
        </p:xfrm>
        <a:graphic>
          <a:graphicData uri="http://schemas.openxmlformats.org/drawingml/2006/table">
            <a:tbl>
              <a:tblPr firstRow="1">
                <a:tableStyleId>{7DF18680-E054-41AD-8BC1-D1AEF772440D}</a:tableStyleId>
              </a:tblPr>
              <a:tblGrid>
                <a:gridCol w="457200">
                  <a:extLst>
                    <a:ext uri="{9D8B030D-6E8A-4147-A177-3AD203B41FA5}">
                      <a16:colId xmlns:a16="http://schemas.microsoft.com/office/drawing/2014/main" val="20000"/>
                    </a:ext>
                  </a:extLst>
                </a:gridCol>
                <a:gridCol w="1434288">
                  <a:extLst>
                    <a:ext uri="{9D8B030D-6E8A-4147-A177-3AD203B41FA5}">
                      <a16:colId xmlns:a16="http://schemas.microsoft.com/office/drawing/2014/main" val="20001"/>
                    </a:ext>
                  </a:extLst>
                </a:gridCol>
              </a:tblGrid>
              <a:tr h="457200">
                <a:tc>
                  <a:txBody>
                    <a:bodyPr/>
                    <a:lstStyle/>
                    <a:p>
                      <a:endParaRPr lang="en-US" sz="1100" dirty="0"/>
                    </a:p>
                  </a:txBody>
                  <a:tcPr marL="68580" marR="68580" marT="34290" marB="34290" anchor="ctr">
                    <a:noFill/>
                  </a:tcPr>
                </a:tc>
                <a:tc>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kern="1200" dirty="0">
                          <a:solidFill>
                            <a:schemeClr val="lt1"/>
                          </a:solidFill>
                          <a:latin typeface="Roboto Medium" panose="02000000000000000000" pitchFamily="2" charset="0"/>
                          <a:ea typeface="Roboto Medium" panose="02000000000000000000" pitchFamily="2" charset="0"/>
                          <a:cs typeface="Roboto Medium" panose="02000000000000000000" pitchFamily="2" charset="0"/>
                        </a:rPr>
                        <a:t>HSA-Qualified plans</a:t>
                      </a:r>
                    </a:p>
                  </a:txBody>
                  <a:tcPr marL="68580" marR="68580" marT="34290" marB="34290" anchor="ctr">
                    <a:gradFill>
                      <a:gsLst>
                        <a:gs pos="0">
                          <a:srgbClr val="00A7B5"/>
                        </a:gs>
                        <a:gs pos="99000">
                          <a:srgbClr val="0085CA"/>
                        </a:gs>
                      </a:gsLst>
                      <a:lin ang="16200000" scaled="0"/>
                    </a:gradFill>
                  </a:tcPr>
                </a:tc>
                <a:extLst>
                  <a:ext uri="{0D108BD9-81ED-4DB2-BD59-A6C34878D82A}">
                    <a16:rowId xmlns:a16="http://schemas.microsoft.com/office/drawing/2014/main" val="10000"/>
                  </a:ext>
                </a:extLst>
              </a:tr>
              <a:tr h="0">
                <a:tc rowSpan="4">
                  <a:txBody>
                    <a:bodyPr/>
                    <a:lstStyle/>
                    <a:p>
                      <a:pPr algn="ctr"/>
                      <a:r>
                        <a:rPr kumimoji="0" lang="en-US" sz="1100" b="0" i="0" u="none" strike="noStrike" kern="1200" cap="none" spc="0" normalizeH="0" baseline="0" noProof="0" dirty="0">
                          <a:ln>
                            <a:noFill/>
                          </a:ln>
                          <a:solidFill>
                            <a:prstClr val="white"/>
                          </a:solidFill>
                          <a:effectLst/>
                          <a:uLnTx/>
                          <a:uFillTx/>
                          <a:latin typeface="Roboto Medium" panose="02000000000000000000" pitchFamily="2" charset="0"/>
                          <a:ea typeface="Roboto Medium" panose="02000000000000000000" pitchFamily="2" charset="0"/>
                          <a:cs typeface="Roboto Medium" panose="02000000000000000000" pitchFamily="2" charset="0"/>
                        </a:rPr>
                        <a:t>Heritage</a:t>
                      </a:r>
                      <a:r>
                        <a:rPr lang="en-US" sz="900" b="0" i="0" baseline="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Signature network</a:t>
                      </a:r>
                      <a:endParaRPr lang="en-US" sz="9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68580" marR="68580" marT="34290" marB="34290" vert="vert" anchor="ct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HSA Qualified 1500 Gold</a:t>
                      </a:r>
                    </a:p>
                  </a:txBody>
                  <a:tcPr marL="68580" marR="68580" marT="34290" marB="34290" anchor="ctr">
                    <a:solidFill>
                      <a:schemeClr val="bg1">
                        <a:lumMod val="95000"/>
                      </a:schemeClr>
                    </a:solidFill>
                  </a:tcPr>
                </a:tc>
                <a:extLst>
                  <a:ext uri="{0D108BD9-81ED-4DB2-BD59-A6C34878D82A}">
                    <a16:rowId xmlns:a16="http://schemas.microsoft.com/office/drawing/2014/main" val="112922295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HSA Qualified 3000 Silver</a:t>
                      </a:r>
                    </a:p>
                  </a:txBody>
                  <a:tcPr marL="68580" marR="68580" marT="34290" marB="34290" anchor="ctr">
                    <a:solidFill>
                      <a:schemeClr val="bg1">
                        <a:lumMod val="95000"/>
                      </a:schemeClr>
                    </a:solidFill>
                  </a:tcPr>
                </a:tc>
                <a:extLst>
                  <a:ext uri="{0D108BD9-81ED-4DB2-BD59-A6C34878D82A}">
                    <a16:rowId xmlns:a16="http://schemas.microsoft.com/office/drawing/2014/main" val="2490837096"/>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HSA Qualified 3000  Silver + Family Dental</a:t>
                      </a:r>
                    </a:p>
                  </a:txBody>
                  <a:tcPr marL="68580" marR="68580" marT="34290" marB="34290" anchor="ctr">
                    <a:solidFill>
                      <a:schemeClr val="bg1">
                        <a:lumMod val="95000"/>
                      </a:schemeClr>
                    </a:solidFill>
                  </a:tcPr>
                </a:tc>
                <a:extLst>
                  <a:ext uri="{0D108BD9-81ED-4DB2-BD59-A6C34878D82A}">
                    <a16:rowId xmlns:a16="http://schemas.microsoft.com/office/drawing/2014/main" val="2389860673"/>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HSA Qualified </a:t>
                      </a:r>
                      <a:r>
                        <a:rPr lang="en-US" sz="7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6200 </a:t>
                      </a: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Bronze</a:t>
                      </a:r>
                    </a:p>
                  </a:txBody>
                  <a:tcPr marL="68580" marR="68580" marT="34290" marB="34290" anchor="ctr">
                    <a:solidFill>
                      <a:schemeClr val="bg1">
                        <a:lumMod val="95000"/>
                      </a:schemeClr>
                    </a:solidFill>
                  </a:tcPr>
                </a:tc>
                <a:extLst>
                  <a:ext uri="{0D108BD9-81ED-4DB2-BD59-A6C34878D82A}">
                    <a16:rowId xmlns:a16="http://schemas.microsoft.com/office/drawing/2014/main" val="3404523737"/>
                  </a:ext>
                </a:extLst>
              </a:tr>
              <a:tr h="102870">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Roboto Medium" panose="02000000000000000000" pitchFamily="2" charset="0"/>
                          <a:ea typeface="Roboto Medium" panose="02000000000000000000" pitchFamily="2" charset="0"/>
                          <a:cs typeface="Roboto Medium" panose="02000000000000000000" pitchFamily="2" charset="0"/>
                        </a:rPr>
                        <a:t>Heritage network</a:t>
                      </a:r>
                    </a:p>
                  </a:txBody>
                  <a:tcPr marL="68580" marR="68580" marT="34290" marB="34290" vert="vert" anchor="ct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HSA Qualified 1500 Gold</a:t>
                      </a:r>
                    </a:p>
                  </a:txBody>
                  <a:tcPr marL="68580" marR="68580" marT="34290" marB="34290" anchor="ctr">
                    <a:solidFill>
                      <a:schemeClr val="bg1">
                        <a:lumMod val="95000"/>
                      </a:schemeClr>
                    </a:solidFill>
                  </a:tcPr>
                </a:tc>
                <a:extLst>
                  <a:ext uri="{0D108BD9-81ED-4DB2-BD59-A6C34878D82A}">
                    <a16:rowId xmlns:a16="http://schemas.microsoft.com/office/drawing/2014/main" val="88029378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HSA Qualified 3000 Silver</a:t>
                      </a:r>
                    </a:p>
                  </a:txBody>
                  <a:tcPr marL="68580" marR="68580" marT="34290" marB="34290" anchor="ctr">
                    <a:solidFill>
                      <a:schemeClr val="bg1">
                        <a:lumMod val="95000"/>
                      </a:schemeClr>
                    </a:solidFill>
                  </a:tcPr>
                </a:tc>
                <a:extLst>
                  <a:ext uri="{0D108BD9-81ED-4DB2-BD59-A6C34878D82A}">
                    <a16:rowId xmlns:a16="http://schemas.microsoft.com/office/drawing/2014/main" val="187672217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HSA Qualified 3000 Silver + Family Dental</a:t>
                      </a:r>
                    </a:p>
                  </a:txBody>
                  <a:tcPr marL="68580" marR="68580" marT="34290" marB="34290" anchor="ctr">
                    <a:solidFill>
                      <a:schemeClr val="bg1">
                        <a:lumMod val="95000"/>
                      </a:schemeClr>
                    </a:solidFill>
                  </a:tcPr>
                </a:tc>
                <a:extLst>
                  <a:ext uri="{0D108BD9-81ED-4DB2-BD59-A6C34878D82A}">
                    <a16:rowId xmlns:a16="http://schemas.microsoft.com/office/drawing/2014/main" val="3186631718"/>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HSA Qualified </a:t>
                      </a:r>
                      <a:r>
                        <a:rPr lang="en-US" sz="7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6200 </a:t>
                      </a: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Bronze</a:t>
                      </a:r>
                    </a:p>
                  </a:txBody>
                  <a:tcPr marL="68580" marR="68580" marT="34290" marB="34290" anchor="ctr">
                    <a:solidFill>
                      <a:schemeClr val="bg1">
                        <a:lumMod val="95000"/>
                      </a:schemeClr>
                    </a:solidFill>
                  </a:tcPr>
                </a:tc>
                <a:extLst>
                  <a:ext uri="{0D108BD9-81ED-4DB2-BD59-A6C34878D82A}">
                    <a16:rowId xmlns:a16="http://schemas.microsoft.com/office/drawing/2014/main" val="2808764545"/>
                  </a:ext>
                </a:extLst>
              </a:tr>
            </a:tbl>
          </a:graphicData>
        </a:graphic>
      </p:graphicFrame>
      <p:graphicFrame>
        <p:nvGraphicFramePr>
          <p:cNvPr id="107" name="Table 4">
            <a:extLst>
              <a:ext uri="{FF2B5EF4-FFF2-40B4-BE49-F238E27FC236}">
                <a16:creationId xmlns:a16="http://schemas.microsoft.com/office/drawing/2014/main" id="{91013837-6883-40D7-A576-A0B08DF3D76B}"/>
              </a:ext>
            </a:extLst>
          </p:cNvPr>
          <p:cNvGraphicFramePr>
            <a:graphicFrameLocks noGrp="1"/>
          </p:cNvGraphicFramePr>
          <p:nvPr>
            <p:extLst>
              <p:ext uri="{D42A27DB-BD31-4B8C-83A1-F6EECF244321}">
                <p14:modId xmlns:p14="http://schemas.microsoft.com/office/powerpoint/2010/main" val="1930505483"/>
              </p:ext>
            </p:extLst>
          </p:nvPr>
        </p:nvGraphicFramePr>
        <p:xfrm>
          <a:off x="6667136" y="1225156"/>
          <a:ext cx="1891488" cy="2606040"/>
        </p:xfrm>
        <a:graphic>
          <a:graphicData uri="http://schemas.openxmlformats.org/drawingml/2006/table">
            <a:tbl>
              <a:tblPr firstRow="1">
                <a:tableStyleId>{7DF18680-E054-41AD-8BC1-D1AEF772440D}</a:tableStyleId>
              </a:tblPr>
              <a:tblGrid>
                <a:gridCol w="457200">
                  <a:extLst>
                    <a:ext uri="{9D8B030D-6E8A-4147-A177-3AD203B41FA5}">
                      <a16:colId xmlns:a16="http://schemas.microsoft.com/office/drawing/2014/main" val="20000"/>
                    </a:ext>
                  </a:extLst>
                </a:gridCol>
                <a:gridCol w="1434288">
                  <a:extLst>
                    <a:ext uri="{9D8B030D-6E8A-4147-A177-3AD203B41FA5}">
                      <a16:colId xmlns:a16="http://schemas.microsoft.com/office/drawing/2014/main" val="20001"/>
                    </a:ext>
                  </a:extLst>
                </a:gridCol>
              </a:tblGrid>
              <a:tr h="457200">
                <a:tc>
                  <a:txBody>
                    <a:bodyPr/>
                    <a:lstStyle/>
                    <a:p>
                      <a:endParaRPr lang="en-US" sz="1100" dirty="0"/>
                    </a:p>
                  </a:txBody>
                  <a:tcPr marL="68580" marR="68580" marT="34290" marB="34290" anchor="ctr">
                    <a:noFill/>
                  </a:tcPr>
                </a:tc>
                <a:tc>
                  <a:txBody>
                    <a:bodyPr/>
                    <a:lstStyle/>
                    <a:p>
                      <a:pPr marL="0" marR="0" lvl="0" indent="0" algn="ctr" defTabSz="685653" rtl="0" eaLnBrk="1" fontAlgn="auto" latinLnBrk="0" hangingPunct="1">
                        <a:lnSpc>
                          <a:spcPct val="100000"/>
                        </a:lnSpc>
                        <a:spcBef>
                          <a:spcPts val="0"/>
                        </a:spcBef>
                        <a:spcAft>
                          <a:spcPts val="0"/>
                        </a:spcAft>
                        <a:buClrTx/>
                        <a:buSzTx/>
                        <a:buFontTx/>
                        <a:buNone/>
                        <a:tabLst/>
                        <a:defRPr/>
                      </a:pPr>
                      <a:r>
                        <a:rPr lang="en-US" sz="1100" b="0" i="0" kern="1200" dirty="0">
                          <a:solidFill>
                            <a:schemeClr val="lt1"/>
                          </a:solidFill>
                          <a:latin typeface="Roboto Medium" panose="02000000000000000000" pitchFamily="2" charset="0"/>
                          <a:ea typeface="Roboto Medium" panose="02000000000000000000" pitchFamily="2" charset="0"/>
                          <a:cs typeface="Roboto Medium" panose="02000000000000000000" pitchFamily="2" charset="0"/>
                        </a:rPr>
                        <a:t>Medical + Family</a:t>
                      </a:r>
                      <a:r>
                        <a:rPr lang="en-US" sz="1100" b="0" i="0" kern="1200" baseline="0" dirty="0">
                          <a:solidFill>
                            <a:schemeClr val="lt1"/>
                          </a:solidFill>
                          <a:latin typeface="Roboto Medium" panose="02000000000000000000" pitchFamily="2" charset="0"/>
                          <a:ea typeface="Roboto Medium" panose="02000000000000000000" pitchFamily="2" charset="0"/>
                          <a:cs typeface="Roboto Medium" panose="02000000000000000000" pitchFamily="2" charset="0"/>
                        </a:rPr>
                        <a:t> Dental</a:t>
                      </a:r>
                      <a:r>
                        <a:rPr lang="en-US" sz="1100" b="0" i="0" kern="1200" dirty="0">
                          <a:solidFill>
                            <a:schemeClr val="lt1"/>
                          </a:solidFill>
                          <a:latin typeface="Roboto Medium" panose="02000000000000000000" pitchFamily="2" charset="0"/>
                          <a:ea typeface="Roboto Medium" panose="02000000000000000000" pitchFamily="2" charset="0"/>
                          <a:cs typeface="Roboto Medium" panose="02000000000000000000" pitchFamily="2" charset="0"/>
                        </a:rPr>
                        <a:t> plans</a:t>
                      </a:r>
                    </a:p>
                  </a:txBody>
                  <a:tcPr marL="68580" marR="68580" marT="34290" marB="34290" anchor="ctr">
                    <a:gradFill>
                      <a:gsLst>
                        <a:gs pos="0">
                          <a:srgbClr val="00A7B5"/>
                        </a:gs>
                        <a:gs pos="99000">
                          <a:srgbClr val="0085CA"/>
                        </a:gs>
                      </a:gsLst>
                      <a:lin ang="16200000" scaled="0"/>
                    </a:gradFill>
                  </a:tcPr>
                </a:tc>
                <a:extLst>
                  <a:ext uri="{0D108BD9-81ED-4DB2-BD59-A6C34878D82A}">
                    <a16:rowId xmlns:a16="http://schemas.microsoft.com/office/drawing/2014/main" val="10000"/>
                  </a:ext>
                </a:extLst>
              </a:tr>
              <a:tr h="0">
                <a:tc rowSpan="4">
                  <a:txBody>
                    <a:bodyPr/>
                    <a:lstStyle/>
                    <a:p>
                      <a:pPr algn="ctr"/>
                      <a:r>
                        <a:rPr kumimoji="0" lang="en-US" sz="1100" b="0" i="0" u="none" strike="noStrike" kern="1200" cap="none" spc="0" normalizeH="0" baseline="0" noProof="0" dirty="0">
                          <a:ln>
                            <a:noFill/>
                          </a:ln>
                          <a:solidFill>
                            <a:prstClr val="white"/>
                          </a:solidFill>
                          <a:effectLst/>
                          <a:uLnTx/>
                          <a:uFillTx/>
                          <a:latin typeface="Roboto Medium" panose="02000000000000000000" pitchFamily="2" charset="0"/>
                          <a:ea typeface="Roboto Medium" panose="02000000000000000000" pitchFamily="2" charset="0"/>
                          <a:cs typeface="Roboto Medium" panose="02000000000000000000" pitchFamily="2" charset="0"/>
                        </a:rPr>
                        <a:t>Heritage</a:t>
                      </a:r>
                      <a:r>
                        <a:rPr lang="en-US" sz="900" b="0" i="0" baseline="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Signature network</a:t>
                      </a:r>
                      <a:endParaRPr lang="en-US" sz="900" b="0" i="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68580" marR="68580" marT="34290" marB="34290" vert="vert" anchor="ctr">
                    <a:solidFill>
                      <a:schemeClr val="tx2"/>
                    </a:solidFill>
                  </a:tcPr>
                </a:tc>
                <a:tc>
                  <a:txBody>
                    <a:bodyPr/>
                    <a:lstStyle/>
                    <a:p>
                      <a:pPr algn="ctr" eaLnBrk="1" hangingPunct="1">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500 Gold + Family Dental</a:t>
                      </a:r>
                    </a:p>
                  </a:txBody>
                  <a:tcPr marL="68580" marR="68580" marT="34290" marB="34290" anchor="ctr">
                    <a:solidFill>
                      <a:schemeClr val="bg1">
                        <a:lumMod val="95000"/>
                      </a:schemeClr>
                    </a:solidFill>
                  </a:tcPr>
                </a:tc>
                <a:extLst>
                  <a:ext uri="{0D108BD9-81ED-4DB2-BD59-A6C34878D82A}">
                    <a16:rowId xmlns:a16="http://schemas.microsoft.com/office/drawing/2014/main" val="112922295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1000 Gold + Family Dental</a:t>
                      </a:r>
                    </a:p>
                  </a:txBody>
                  <a:tcPr marL="68580" marR="68580" marT="34290" marB="34290" anchor="ctr">
                    <a:solidFill>
                      <a:schemeClr val="bg1">
                        <a:lumMod val="95000"/>
                      </a:schemeClr>
                    </a:solidFill>
                  </a:tcPr>
                </a:tc>
                <a:extLst>
                  <a:ext uri="{0D108BD9-81ED-4DB2-BD59-A6C34878D82A}">
                    <a16:rowId xmlns:a16="http://schemas.microsoft.com/office/drawing/2014/main" val="2490837096"/>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2000 Silver + Family Dental</a:t>
                      </a:r>
                    </a:p>
                  </a:txBody>
                  <a:tcPr marL="68580" marR="68580" marT="34290" marB="34290" anchor="ctr">
                    <a:solidFill>
                      <a:schemeClr val="bg1">
                        <a:lumMod val="95000"/>
                      </a:schemeClr>
                    </a:solidFill>
                  </a:tcPr>
                </a:tc>
                <a:extLst>
                  <a:ext uri="{0D108BD9-81ED-4DB2-BD59-A6C34878D82A}">
                    <a16:rowId xmlns:a16="http://schemas.microsoft.com/office/drawing/2014/main" val="3574554653"/>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Balance HSA Qualified 3000  Silver + Family Dental</a:t>
                      </a:r>
                    </a:p>
                  </a:txBody>
                  <a:tcPr marL="68580" marR="68580" marT="34290" marB="34290" anchor="ctr">
                    <a:solidFill>
                      <a:schemeClr val="bg1">
                        <a:lumMod val="95000"/>
                      </a:schemeClr>
                    </a:solidFill>
                  </a:tcPr>
                </a:tc>
                <a:extLst>
                  <a:ext uri="{0D108BD9-81ED-4DB2-BD59-A6C34878D82A}">
                    <a16:rowId xmlns:a16="http://schemas.microsoft.com/office/drawing/2014/main" val="2389860673"/>
                  </a:ext>
                </a:extLst>
              </a:tr>
              <a:tr h="102870">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Roboto Medium" panose="02000000000000000000" pitchFamily="2" charset="0"/>
                          <a:ea typeface="Roboto Medium" panose="02000000000000000000" pitchFamily="2" charset="0"/>
                          <a:cs typeface="Roboto Medium" panose="02000000000000000000" pitchFamily="2" charset="0"/>
                        </a:rPr>
                        <a:t>Heritage network</a:t>
                      </a:r>
                    </a:p>
                  </a:txBody>
                  <a:tcPr marL="68580" marR="68580" marT="34290" marB="34290" vert="vert" anchor="ct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750 Gold + Family Dental</a:t>
                      </a:r>
                    </a:p>
                  </a:txBody>
                  <a:tcPr marL="68580" marR="68580" marT="34290" marB="34290" anchor="ctr">
                    <a:solidFill>
                      <a:schemeClr val="bg1">
                        <a:lumMod val="95000"/>
                      </a:schemeClr>
                    </a:solidFill>
                  </a:tcPr>
                </a:tc>
                <a:extLst>
                  <a:ext uri="{0D108BD9-81ED-4DB2-BD59-A6C34878D82A}">
                    <a16:rowId xmlns:a16="http://schemas.microsoft.com/office/drawing/2014/main" val="88029378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1000 Gold + Family Dental</a:t>
                      </a:r>
                    </a:p>
                  </a:txBody>
                  <a:tcPr marL="68580" marR="68580" marT="34290" marB="34290" anchor="ctr">
                    <a:solidFill>
                      <a:schemeClr val="bg1">
                        <a:lumMod val="95000"/>
                      </a:schemeClr>
                    </a:solidFill>
                  </a:tcPr>
                </a:tc>
                <a:extLst>
                  <a:ext uri="{0D108BD9-81ED-4DB2-BD59-A6C34878D82A}">
                    <a16:rowId xmlns:a16="http://schemas.microsoft.com/office/drawing/2014/main" val="1876722171"/>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2500 Silver + Family Dental</a:t>
                      </a:r>
                    </a:p>
                  </a:txBody>
                  <a:tcPr marL="68580" marR="68580" marT="34290" marB="34290" anchor="ctr">
                    <a:solidFill>
                      <a:schemeClr val="bg1">
                        <a:lumMod val="95000"/>
                      </a:schemeClr>
                    </a:solidFill>
                  </a:tcPr>
                </a:tc>
                <a:extLst>
                  <a:ext uri="{0D108BD9-81ED-4DB2-BD59-A6C34878D82A}">
                    <a16:rowId xmlns:a16="http://schemas.microsoft.com/office/drawing/2014/main" val="2198523337"/>
                  </a:ext>
                </a:extLst>
              </a:tr>
              <a:tr h="0">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rPr>
                        <a:t>Choice HSA Qualified 3000 Silver + Family Dental</a:t>
                      </a:r>
                    </a:p>
                  </a:txBody>
                  <a:tcPr marL="68580" marR="68580" marT="34290" marB="34290" anchor="ctr">
                    <a:solidFill>
                      <a:schemeClr val="bg1">
                        <a:lumMod val="95000"/>
                      </a:schemeClr>
                    </a:solidFill>
                  </a:tcPr>
                </a:tc>
                <a:extLst>
                  <a:ext uri="{0D108BD9-81ED-4DB2-BD59-A6C34878D82A}">
                    <a16:rowId xmlns:a16="http://schemas.microsoft.com/office/drawing/2014/main" val="2808764545"/>
                  </a:ext>
                </a:extLst>
              </a:tr>
            </a:tbl>
          </a:graphicData>
        </a:graphic>
      </p:graphicFrame>
      <p:sp>
        <p:nvSpPr>
          <p:cNvPr id="2" name="TextBox 1">
            <a:extLst>
              <a:ext uri="{FF2B5EF4-FFF2-40B4-BE49-F238E27FC236}">
                <a16:creationId xmlns:a16="http://schemas.microsoft.com/office/drawing/2014/main" id="{45DE47D5-8666-4900-BE9E-7DDB23CA0125}"/>
              </a:ext>
            </a:extLst>
          </p:cNvPr>
          <p:cNvSpPr txBox="1"/>
          <p:nvPr/>
        </p:nvSpPr>
        <p:spPr>
          <a:xfrm>
            <a:off x="4232756" y="2207923"/>
            <a:ext cx="921600" cy="200055"/>
          </a:xfrm>
          <a:prstGeom prst="rect">
            <a:avLst/>
          </a:prstGeom>
          <a:noFill/>
        </p:spPr>
        <p:txBody>
          <a:bodyPr wrap="square" rtlCol="0">
            <a:spAutoFit/>
          </a:bodyPr>
          <a:lstStyle/>
          <a:p>
            <a:r>
              <a:rPr lang="en-US" sz="700" b="1" dirty="0">
                <a:solidFill>
                  <a:srgbClr val="FF0000"/>
                </a:solidFill>
                <a:latin typeface="Roboto Light" panose="02000000000000000000" pitchFamily="2" charset="0"/>
                <a:ea typeface="Roboto Light" panose="02000000000000000000" pitchFamily="2" charset="0"/>
                <a:cs typeface="Roboto Light" panose="02000000000000000000" pitchFamily="2" charset="0"/>
              </a:rPr>
              <a:t>New!</a:t>
            </a:r>
          </a:p>
        </p:txBody>
      </p:sp>
      <p:sp>
        <p:nvSpPr>
          <p:cNvPr id="17" name="Rectangle 10">
            <a:extLst>
              <a:ext uri="{FF2B5EF4-FFF2-40B4-BE49-F238E27FC236}">
                <a16:creationId xmlns:a16="http://schemas.microsoft.com/office/drawing/2014/main" id="{1908A834-90F8-4905-9A08-BB3ECD662350}"/>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cxnSp>
        <p:nvCxnSpPr>
          <p:cNvPr id="4" name="Straight Connector 3">
            <a:extLst>
              <a:ext uri="{FF2B5EF4-FFF2-40B4-BE49-F238E27FC236}">
                <a16:creationId xmlns:a16="http://schemas.microsoft.com/office/drawing/2014/main" id="{2B524026-37FF-4C7C-A502-2A2E27B2317B}"/>
              </a:ext>
            </a:extLst>
          </p:cNvPr>
          <p:cNvCxnSpPr/>
          <p:nvPr/>
        </p:nvCxnSpPr>
        <p:spPr>
          <a:xfrm>
            <a:off x="3218349" y="1954443"/>
            <a:ext cx="1097280"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A541F6-C74F-45A8-94DB-735D4EBE931B}"/>
              </a:ext>
            </a:extLst>
          </p:cNvPr>
          <p:cNvCxnSpPr/>
          <p:nvPr/>
        </p:nvCxnSpPr>
        <p:spPr>
          <a:xfrm>
            <a:off x="3218349" y="2134855"/>
            <a:ext cx="1097280" cy="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Top Corners Rounded 26">
            <a:extLst>
              <a:ext uri="{FF2B5EF4-FFF2-40B4-BE49-F238E27FC236}">
                <a16:creationId xmlns:a16="http://schemas.microsoft.com/office/drawing/2014/main" id="{5A240828-4038-4B7B-80C7-798163789151}"/>
              </a:ext>
            </a:extLst>
          </p:cNvPr>
          <p:cNvSpPr/>
          <p:nvPr/>
        </p:nvSpPr>
        <p:spPr>
          <a:xfrm rot="10800000">
            <a:off x="5754432" y="1566543"/>
            <a:ext cx="2605051" cy="3028379"/>
          </a:xfrm>
          <a:prstGeom prst="round2SameRect">
            <a:avLst>
              <a:gd name="adj1" fmla="val 3888"/>
              <a:gd name="adj2" fmla="val 0"/>
            </a:avLst>
          </a:prstGeom>
          <a:solidFill>
            <a:schemeClr val="bg1">
              <a:lumMod val="95000"/>
            </a:schemeClr>
          </a:solidFill>
          <a:ln w="38100">
            <a:noFill/>
          </a:ln>
          <a:effectLst/>
        </p:spPr>
        <p:style>
          <a:lnRef idx="1">
            <a:schemeClr val="accent1"/>
          </a:lnRef>
          <a:fillRef idx="3">
            <a:schemeClr val="accent1"/>
          </a:fillRef>
          <a:effectRef idx="2">
            <a:schemeClr val="accent1"/>
          </a:effectRef>
          <a:fontRef idx="minor">
            <a:schemeClr val="lt1"/>
          </a:fontRef>
        </p:style>
        <p:txBody>
          <a:bodyPr tIns="274320" rIns="0"/>
          <a:lstStyle/>
          <a:p>
            <a:pPr marL="0" indent="0" algn="l" defTabSz="457200" rtl="0" eaLnBrk="1" latinLnBrk="0" hangingPunct="1">
              <a:buFont typeface="Arial" panose="020B0604020202020204" pitchFamily="34" charset="0"/>
              <a:buNone/>
            </a:pPr>
            <a:endParaRPr lang="en-US" sz="1400" kern="1200" dirty="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Rectangle: Top Corners Rounded 11">
            <a:extLst>
              <a:ext uri="{FF2B5EF4-FFF2-40B4-BE49-F238E27FC236}">
                <a16:creationId xmlns:a16="http://schemas.microsoft.com/office/drawing/2014/main" id="{C0ACA67D-8BD3-4B70-97D2-E23989672EB9}"/>
              </a:ext>
            </a:extLst>
          </p:cNvPr>
          <p:cNvSpPr/>
          <p:nvPr/>
        </p:nvSpPr>
        <p:spPr>
          <a:xfrm rot="10800000">
            <a:off x="3048203" y="1578044"/>
            <a:ext cx="2605051" cy="3033836"/>
          </a:xfrm>
          <a:prstGeom prst="round2SameRect">
            <a:avLst>
              <a:gd name="adj1" fmla="val 3888"/>
              <a:gd name="adj2" fmla="val 0"/>
            </a:avLst>
          </a:prstGeom>
          <a:solidFill>
            <a:schemeClr val="bg1">
              <a:lumMod val="95000"/>
            </a:schemeClr>
          </a:solidFill>
          <a:ln w="38100">
            <a:noFill/>
          </a:ln>
          <a:effectLst/>
        </p:spPr>
        <p:style>
          <a:lnRef idx="1">
            <a:schemeClr val="accent1"/>
          </a:lnRef>
          <a:fillRef idx="3">
            <a:schemeClr val="accent1"/>
          </a:fillRef>
          <a:effectRef idx="2">
            <a:schemeClr val="accent1"/>
          </a:effectRef>
          <a:fontRef idx="minor">
            <a:schemeClr val="lt1"/>
          </a:fontRef>
        </p:style>
        <p:txBody>
          <a:bodyPr tIns="274320" rIns="0"/>
          <a:lstStyle/>
          <a:p>
            <a:pPr algn="ctr">
              <a:defRPr/>
            </a:pPr>
            <a:endParaRPr lang="en-US" sz="1400" dirty="0">
              <a:solidFill>
                <a:schemeClr val="tx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50" name="Rectangle 49">
            <a:extLst>
              <a:ext uri="{FF2B5EF4-FFF2-40B4-BE49-F238E27FC236}">
                <a16:creationId xmlns:a16="http://schemas.microsoft.com/office/drawing/2014/main" id="{7353D6B6-66BD-4813-A4B6-D03C610F754E}"/>
              </a:ext>
            </a:extLst>
          </p:cNvPr>
          <p:cNvSpPr/>
          <p:nvPr/>
        </p:nvSpPr>
        <p:spPr>
          <a:xfrm>
            <a:off x="3048202" y="1578044"/>
            <a:ext cx="5311281" cy="720158"/>
          </a:xfrm>
          <a:prstGeom prst="rect">
            <a:avLst/>
          </a:prstGeom>
          <a:solidFill>
            <a:schemeClr val="bg1">
              <a:lumMod val="95000"/>
            </a:schemeClr>
          </a:solidFill>
          <a:ln>
            <a:solidFill>
              <a:schemeClr val="bg2">
                <a:lumMod val="90000"/>
                <a:alpha val="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03286F1-99DA-445B-965A-B1F9802F4960}"/>
              </a:ext>
            </a:extLst>
          </p:cNvPr>
          <p:cNvSpPr/>
          <p:nvPr/>
        </p:nvSpPr>
        <p:spPr>
          <a:xfrm>
            <a:off x="3048201" y="2344825"/>
            <a:ext cx="5311281" cy="720158"/>
          </a:xfrm>
          <a:prstGeom prst="rect">
            <a:avLst/>
          </a:prstGeom>
          <a:solidFill>
            <a:schemeClr val="bg1">
              <a:lumMod val="95000"/>
            </a:schemeClr>
          </a:solidFill>
          <a:ln>
            <a:solidFill>
              <a:schemeClr val="bg2">
                <a:lumMod val="90000"/>
                <a:alpha val="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2403064-2EF5-4609-9B25-4FE6363DDC05}"/>
              </a:ext>
            </a:extLst>
          </p:cNvPr>
          <p:cNvSpPr/>
          <p:nvPr/>
        </p:nvSpPr>
        <p:spPr>
          <a:xfrm>
            <a:off x="3051867" y="3104180"/>
            <a:ext cx="5311281" cy="720158"/>
          </a:xfrm>
          <a:prstGeom prst="rect">
            <a:avLst/>
          </a:prstGeom>
          <a:solidFill>
            <a:schemeClr val="bg1">
              <a:lumMod val="95000"/>
            </a:schemeClr>
          </a:solidFill>
          <a:ln>
            <a:solidFill>
              <a:schemeClr val="bg2">
                <a:lumMod val="90000"/>
                <a:alpha val="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265B7D5B-2CE1-4516-98D4-70582FB39E3A}"/>
              </a:ext>
            </a:extLst>
          </p:cNvPr>
          <p:cNvSpPr/>
          <p:nvPr/>
        </p:nvSpPr>
        <p:spPr>
          <a:xfrm>
            <a:off x="3051867" y="3863403"/>
            <a:ext cx="5311281" cy="720158"/>
          </a:xfrm>
          <a:prstGeom prst="rect">
            <a:avLst/>
          </a:prstGeom>
          <a:solidFill>
            <a:schemeClr val="bg1">
              <a:lumMod val="95000"/>
            </a:schemeClr>
          </a:solidFill>
          <a:ln>
            <a:solidFill>
              <a:schemeClr val="bg2">
                <a:lumMod val="90000"/>
                <a:alpha val="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7" name="Arrow: Pentagon 16">
            <a:extLst>
              <a:ext uri="{FF2B5EF4-FFF2-40B4-BE49-F238E27FC236}">
                <a16:creationId xmlns:a16="http://schemas.microsoft.com/office/drawing/2014/main" id="{CD0630FB-506B-470B-9A50-BF76D3926124}"/>
              </a:ext>
            </a:extLst>
          </p:cNvPr>
          <p:cNvSpPr/>
          <p:nvPr/>
        </p:nvSpPr>
        <p:spPr>
          <a:xfrm>
            <a:off x="689446" y="2337759"/>
            <a:ext cx="2651760" cy="731520"/>
          </a:xfrm>
          <a:prstGeom prst="homePlate">
            <a:avLst>
              <a:gd name="adj" fmla="val 32582"/>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640080" rIns="182880" anchor="ctr"/>
          <a:lstStyle/>
          <a:p>
            <a:pPr>
              <a:defRPr/>
            </a:pPr>
            <a:r>
              <a:rPr lang="en-US" sz="12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Gold</a:t>
            </a:r>
          </a:p>
        </p:txBody>
      </p:sp>
      <p:sp>
        <p:nvSpPr>
          <p:cNvPr id="18" name="Arrow: Pentagon 17">
            <a:extLst>
              <a:ext uri="{FF2B5EF4-FFF2-40B4-BE49-F238E27FC236}">
                <a16:creationId xmlns:a16="http://schemas.microsoft.com/office/drawing/2014/main" id="{9CA5B336-B1C8-4AE2-B786-8AAF880AB441}"/>
              </a:ext>
            </a:extLst>
          </p:cNvPr>
          <p:cNvSpPr/>
          <p:nvPr/>
        </p:nvSpPr>
        <p:spPr>
          <a:xfrm>
            <a:off x="689446" y="3100581"/>
            <a:ext cx="2651760" cy="731520"/>
          </a:xfrm>
          <a:prstGeom prst="homePlate">
            <a:avLst>
              <a:gd name="adj" fmla="val 32582"/>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640080" rIns="182880" anchor="ctr"/>
          <a:lstStyle/>
          <a:p>
            <a:pPr>
              <a:defRPr/>
            </a:pPr>
            <a:r>
              <a:rPr lang="en-US" sz="12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Silver</a:t>
            </a:r>
          </a:p>
        </p:txBody>
      </p:sp>
      <p:sp>
        <p:nvSpPr>
          <p:cNvPr id="19" name="Arrow: Pentagon 18">
            <a:extLst>
              <a:ext uri="{FF2B5EF4-FFF2-40B4-BE49-F238E27FC236}">
                <a16:creationId xmlns:a16="http://schemas.microsoft.com/office/drawing/2014/main" id="{E6B27C1B-F50B-45AF-8519-3456AB96B38A}"/>
              </a:ext>
            </a:extLst>
          </p:cNvPr>
          <p:cNvSpPr/>
          <p:nvPr/>
        </p:nvSpPr>
        <p:spPr>
          <a:xfrm>
            <a:off x="696992" y="3863403"/>
            <a:ext cx="2651760" cy="731520"/>
          </a:xfrm>
          <a:prstGeom prst="homePlate">
            <a:avLst>
              <a:gd name="adj" fmla="val 32582"/>
            </a:avLst>
          </a:prstGeom>
          <a:solidFill>
            <a:srgbClr val="A99271"/>
          </a:solidFill>
          <a:ln>
            <a:noFill/>
          </a:ln>
          <a:effectLst/>
        </p:spPr>
        <p:style>
          <a:lnRef idx="1">
            <a:schemeClr val="accent1"/>
          </a:lnRef>
          <a:fillRef idx="3">
            <a:schemeClr val="accent1"/>
          </a:fillRef>
          <a:effectRef idx="2">
            <a:schemeClr val="accent1"/>
          </a:effectRef>
          <a:fontRef idx="minor">
            <a:schemeClr val="lt1"/>
          </a:fontRef>
        </p:style>
        <p:txBody>
          <a:bodyPr lIns="640080" rIns="182880" anchor="ctr"/>
          <a:lstStyle/>
          <a:p>
            <a:pPr>
              <a:defRPr/>
            </a:pPr>
            <a:r>
              <a:rPr lang="en-US" sz="12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Bronze</a:t>
            </a:r>
          </a:p>
        </p:txBody>
      </p:sp>
      <p:sp>
        <p:nvSpPr>
          <p:cNvPr id="16" name="Arrow: Pentagon 15">
            <a:extLst>
              <a:ext uri="{FF2B5EF4-FFF2-40B4-BE49-F238E27FC236}">
                <a16:creationId xmlns:a16="http://schemas.microsoft.com/office/drawing/2014/main" id="{EBC027A2-37C4-4EBD-941D-C05CF260879D}"/>
              </a:ext>
            </a:extLst>
          </p:cNvPr>
          <p:cNvSpPr/>
          <p:nvPr/>
        </p:nvSpPr>
        <p:spPr>
          <a:xfrm>
            <a:off x="696992" y="1574937"/>
            <a:ext cx="2651760" cy="731520"/>
          </a:xfrm>
          <a:prstGeom prst="homePlate">
            <a:avLst>
              <a:gd name="adj" fmla="val 32582"/>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640080" rIns="182880" anchor="ctr"/>
          <a:lstStyle/>
          <a:p>
            <a:pPr>
              <a:defRPr/>
            </a:pPr>
            <a:r>
              <a:rPr lang="en-US" sz="12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Platinum</a:t>
            </a:r>
          </a:p>
        </p:txBody>
      </p:sp>
      <p:sp>
        <p:nvSpPr>
          <p:cNvPr id="11" name="Freeform: Shape 10">
            <a:extLst>
              <a:ext uri="{FF2B5EF4-FFF2-40B4-BE49-F238E27FC236}">
                <a16:creationId xmlns:a16="http://schemas.microsoft.com/office/drawing/2014/main" id="{0FE989EC-9937-4F9A-9096-72FC0DD020FB}"/>
              </a:ext>
            </a:extLst>
          </p:cNvPr>
          <p:cNvSpPr/>
          <p:nvPr/>
        </p:nvSpPr>
        <p:spPr>
          <a:xfrm>
            <a:off x="3048203" y="1135186"/>
            <a:ext cx="5311281" cy="588962"/>
          </a:xfrm>
          <a:custGeom>
            <a:avLst/>
            <a:gdLst>
              <a:gd name="connsiteX0" fmla="*/ 0 w 3499042"/>
              <a:gd name="connsiteY0" fmla="*/ 0 h 828552"/>
              <a:gd name="connsiteX1" fmla="*/ 3499042 w 3499042"/>
              <a:gd name="connsiteY1" fmla="*/ 0 h 828552"/>
              <a:gd name="connsiteX2" fmla="*/ 3499042 w 3499042"/>
              <a:gd name="connsiteY2" fmla="*/ 619513 h 828552"/>
              <a:gd name="connsiteX3" fmla="*/ 2891651 w 3499042"/>
              <a:gd name="connsiteY3" fmla="*/ 619513 h 828552"/>
              <a:gd name="connsiteX4" fmla="*/ 2639854 w 3499042"/>
              <a:gd name="connsiteY4" fmla="*/ 828552 h 828552"/>
              <a:gd name="connsiteX5" fmla="*/ 2388057 w 3499042"/>
              <a:gd name="connsiteY5" fmla="*/ 619513 h 828552"/>
              <a:gd name="connsiteX6" fmla="*/ 1098414 w 3499042"/>
              <a:gd name="connsiteY6" fmla="*/ 619513 h 828552"/>
              <a:gd name="connsiteX7" fmla="*/ 846617 w 3499042"/>
              <a:gd name="connsiteY7" fmla="*/ 828552 h 828552"/>
              <a:gd name="connsiteX8" fmla="*/ 594820 w 3499042"/>
              <a:gd name="connsiteY8" fmla="*/ 619513 h 828552"/>
              <a:gd name="connsiteX9" fmla="*/ 0 w 3499042"/>
              <a:gd name="connsiteY9" fmla="*/ 619513 h 82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9042" h="828552">
                <a:moveTo>
                  <a:pt x="0" y="0"/>
                </a:moveTo>
                <a:lnTo>
                  <a:pt x="3499042" y="0"/>
                </a:lnTo>
                <a:lnTo>
                  <a:pt x="3499042" y="619513"/>
                </a:lnTo>
                <a:lnTo>
                  <a:pt x="2891651" y="619513"/>
                </a:lnTo>
                <a:lnTo>
                  <a:pt x="2639854" y="828552"/>
                </a:lnTo>
                <a:lnTo>
                  <a:pt x="2388057" y="619513"/>
                </a:lnTo>
                <a:lnTo>
                  <a:pt x="1098414" y="619513"/>
                </a:lnTo>
                <a:lnTo>
                  <a:pt x="846617" y="828552"/>
                </a:lnTo>
                <a:lnTo>
                  <a:pt x="594820" y="619513"/>
                </a:lnTo>
                <a:lnTo>
                  <a:pt x="0" y="619513"/>
                </a:lnTo>
                <a:close/>
              </a:path>
            </a:pathLst>
          </a:custGeom>
          <a:solidFill>
            <a:schemeClr val="tx1">
              <a:lumMod val="65000"/>
              <a:lumOff val="35000"/>
            </a:schemeClr>
          </a:solidFill>
          <a:ln w="9525" cap="flat" cmpd="sng" algn="ctr">
            <a:noFill/>
            <a:prstDash val="solid"/>
          </a:ln>
          <a:effectLst/>
        </p:spPr>
        <p:txBody>
          <a:bodyPr lIns="0" tIns="0" rIns="0" bIns="0"/>
          <a:lstStyle/>
          <a:p>
            <a:pPr algn="ctr" defTabSz="914400" eaLnBrk="1" hangingPunct="1">
              <a:defRPr/>
            </a:pPr>
            <a:endParaRPr lang="en-US" altLang="en-US" sz="1400" kern="0" dirty="0">
              <a:solidFill>
                <a:srgbClr val="000000"/>
              </a:solidFill>
              <a:latin typeface="Calibri"/>
              <a:ea typeface="Roboto" panose="02000000000000000000" pitchFamily="2" charset="0"/>
              <a:cs typeface="Roboto" panose="02000000000000000000" pitchFamily="2" charset="0"/>
            </a:endParaRPr>
          </a:p>
        </p:txBody>
      </p:sp>
      <p:sp>
        <p:nvSpPr>
          <p:cNvPr id="40962" name="TextBox 7">
            <a:extLst>
              <a:ext uri="{FF2B5EF4-FFF2-40B4-BE49-F238E27FC236}">
                <a16:creationId xmlns:a16="http://schemas.microsoft.com/office/drawing/2014/main" id="{C496D746-C02F-904F-8759-B1D07B9F4BF2}"/>
              </a:ext>
            </a:extLst>
          </p:cNvPr>
          <p:cNvSpPr txBox="1">
            <a:spLocks noChangeArrowheads="1"/>
          </p:cNvSpPr>
          <p:nvPr/>
        </p:nvSpPr>
        <p:spPr bwMode="auto">
          <a:xfrm>
            <a:off x="557213" y="256032"/>
            <a:ext cx="7083425" cy="492125"/>
          </a:xfrm>
          <a:prstGeom prst="rect">
            <a:avLst/>
          </a:prstGeom>
          <a:noFill/>
          <a:ln>
            <a:noFill/>
          </a:ln>
        </p:spPr>
        <p:txBody>
          <a:bodyPr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600" dirty="0">
                <a:solidFill>
                  <a:schemeClr val="tx2">
                    <a:lumMod val="75000"/>
                  </a:schemeClr>
                </a:solidFill>
                <a:latin typeface="Lora Regular" panose="00000500000000000000" pitchFamily="2" charset="0"/>
                <a:ea typeface="Lora Regular" panose="00000500000000000000" pitchFamily="2" charset="0"/>
                <a:cs typeface="Lora Regular" panose="00000500000000000000" pitchFamily="2" charset="0"/>
              </a:rPr>
              <a:t>Summary of Changes for Medical</a:t>
            </a:r>
          </a:p>
        </p:txBody>
      </p:sp>
      <p:cxnSp>
        <p:nvCxnSpPr>
          <p:cNvPr id="7" name="Straight Connector 6">
            <a:extLst>
              <a:ext uri="{FF2B5EF4-FFF2-40B4-BE49-F238E27FC236}">
                <a16:creationId xmlns:a16="http://schemas.microsoft.com/office/drawing/2014/main" id="{FDE3206F-95E4-0C4C-B618-7B46C58E1FC6}"/>
              </a:ext>
            </a:extLst>
          </p:cNvPr>
          <p:cNvCxnSpPr/>
          <p:nvPr/>
        </p:nvCxnSpPr>
        <p:spPr>
          <a:xfrm>
            <a:off x="689446" y="1192005"/>
            <a:ext cx="320675" cy="0"/>
          </a:xfrm>
          <a:prstGeom prst="line">
            <a:avLst/>
          </a:prstGeom>
          <a:ln w="508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5A97A3A-D10B-2245-A95D-6BA6A42B5BB0}"/>
              </a:ext>
            </a:extLst>
          </p:cNvPr>
          <p:cNvSpPr/>
          <p:nvPr/>
        </p:nvSpPr>
        <p:spPr>
          <a:xfrm rot="10800000">
            <a:off x="0" y="4743450"/>
            <a:ext cx="9144000" cy="400050"/>
          </a:xfrm>
          <a:prstGeom prst="rect">
            <a:avLst/>
          </a:prstGeom>
          <a:gradFill flip="none" rotWithShape="1">
            <a:gsLst>
              <a:gs pos="0">
                <a:srgbClr val="009BDB"/>
              </a:gs>
              <a:gs pos="100000">
                <a:srgbClr val="3AAFA9"/>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dirty="0">
              <a:solidFill>
                <a:prstClr val="white"/>
              </a:solidFill>
            </a:endParaRPr>
          </a:p>
        </p:txBody>
      </p:sp>
      <p:sp>
        <p:nvSpPr>
          <p:cNvPr id="40966" name="Slide Number Placeholder 2">
            <a:extLst>
              <a:ext uri="{FF2B5EF4-FFF2-40B4-BE49-F238E27FC236}">
                <a16:creationId xmlns:a16="http://schemas.microsoft.com/office/drawing/2014/main" id="{E061314F-A58D-F349-B79D-4F6B9DB19FF0}"/>
              </a:ext>
            </a:extLst>
          </p:cNvPr>
          <p:cNvSpPr txBox="1">
            <a:spLocks/>
          </p:cNvSpPr>
          <p:nvPr/>
        </p:nvSpPr>
        <p:spPr bwMode="auto">
          <a:xfrm>
            <a:off x="4359275" y="4816475"/>
            <a:ext cx="425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5143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5143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5143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514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fld id="{D56F4D64-0333-3048-A71B-1FE1E5E9631B}" type="slidenum">
              <a:rPr lang="en-US" altLang="en-US" sz="1200">
                <a:solidFill>
                  <a:srgbClr val="FFFFFF"/>
                </a:solidFill>
                <a:latin typeface="Roboto Light" panose="02000000000000000000" pitchFamily="2" charset="0"/>
              </a:rPr>
              <a:pPr algn="ctr" eaLnBrk="1" hangingPunct="1">
                <a:spcBef>
                  <a:spcPct val="0"/>
                </a:spcBef>
                <a:buFont typeface="Arial" panose="020B0604020202020204" pitchFamily="34" charset="0"/>
                <a:buNone/>
              </a:pPr>
              <a:t>9</a:t>
            </a:fld>
            <a:endParaRPr lang="en-US" altLang="en-US" sz="1200" dirty="0">
              <a:solidFill>
                <a:srgbClr val="FFFFFF"/>
              </a:solidFill>
              <a:latin typeface="Roboto Light" panose="02000000000000000000" pitchFamily="2" charset="0"/>
            </a:endParaRPr>
          </a:p>
        </p:txBody>
      </p:sp>
      <p:sp>
        <p:nvSpPr>
          <p:cNvPr id="9" name="Rectangle 10">
            <a:extLst>
              <a:ext uri="{FF2B5EF4-FFF2-40B4-BE49-F238E27FC236}">
                <a16:creationId xmlns:a16="http://schemas.microsoft.com/office/drawing/2014/main" id="{F5C5BA02-137A-BE4C-8AB5-42CAC4A4B65D}"/>
              </a:ext>
            </a:extLst>
          </p:cNvPr>
          <p:cNvSpPr>
            <a:spLocks noChangeArrowheads="1"/>
          </p:cNvSpPr>
          <p:nvPr/>
        </p:nvSpPr>
        <p:spPr bwMode="auto">
          <a:xfrm>
            <a:off x="0" y="4864100"/>
            <a:ext cx="1998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700" dirty="0">
                <a:solidFill>
                  <a:schemeClr val="bg1"/>
                </a:solidFill>
                <a:latin typeface="Roboto Light" panose="02000000000000000000" pitchFamily="2" charset="0"/>
              </a:rPr>
              <a:t>© 2021 Premera. Proprietary and Confidential.</a:t>
            </a:r>
          </a:p>
        </p:txBody>
      </p:sp>
      <p:pic>
        <p:nvPicPr>
          <p:cNvPr id="10" name="Picture 9">
            <a:extLst>
              <a:ext uri="{FF2B5EF4-FFF2-40B4-BE49-F238E27FC236}">
                <a16:creationId xmlns:a16="http://schemas.microsoft.com/office/drawing/2014/main" id="{77E614AD-DA3E-4645-9C92-C57478398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4814647"/>
            <a:ext cx="870052" cy="243879"/>
          </a:xfrm>
          <a:prstGeom prst="rect">
            <a:avLst/>
          </a:prstGeom>
        </p:spPr>
      </p:pic>
      <p:sp>
        <p:nvSpPr>
          <p:cNvPr id="2" name="TextBox 1">
            <a:extLst>
              <a:ext uri="{FF2B5EF4-FFF2-40B4-BE49-F238E27FC236}">
                <a16:creationId xmlns:a16="http://schemas.microsoft.com/office/drawing/2014/main" id="{CEBBE62B-7F7B-4B0B-B086-013295B70C13}"/>
              </a:ext>
            </a:extLst>
          </p:cNvPr>
          <p:cNvSpPr txBox="1"/>
          <p:nvPr/>
        </p:nvSpPr>
        <p:spPr>
          <a:xfrm>
            <a:off x="3758563" y="1277049"/>
            <a:ext cx="1446807" cy="307777"/>
          </a:xfrm>
          <a:prstGeom prst="rect">
            <a:avLst/>
          </a:prstGeom>
          <a:noFill/>
        </p:spPr>
        <p:txBody>
          <a:bodyPr wrap="square" rtlCol="0">
            <a:sp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2021 Benefits</a:t>
            </a:r>
          </a:p>
        </p:txBody>
      </p:sp>
      <p:sp>
        <p:nvSpPr>
          <p:cNvPr id="15" name="TextBox 14">
            <a:extLst>
              <a:ext uri="{FF2B5EF4-FFF2-40B4-BE49-F238E27FC236}">
                <a16:creationId xmlns:a16="http://schemas.microsoft.com/office/drawing/2014/main" id="{CC2B6EAF-B245-480D-B14D-A4B7FCF69785}"/>
              </a:ext>
            </a:extLst>
          </p:cNvPr>
          <p:cNvSpPr txBox="1"/>
          <p:nvPr/>
        </p:nvSpPr>
        <p:spPr>
          <a:xfrm>
            <a:off x="6468447" y="1277049"/>
            <a:ext cx="1306655" cy="307777"/>
          </a:xfrm>
          <a:prstGeom prst="rect">
            <a:avLst/>
          </a:prstGeom>
          <a:noFill/>
        </p:spPr>
        <p:txBody>
          <a:bodyPr wrap="square" rtlCol="0">
            <a:spAutoFit/>
          </a:bodyPr>
          <a:lstStyle/>
          <a:p>
            <a:r>
              <a:rPr lang="en-US" sz="14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2022 Benefits</a:t>
            </a:r>
          </a:p>
        </p:txBody>
      </p:sp>
      <p:sp>
        <p:nvSpPr>
          <p:cNvPr id="5" name="TextBox 4">
            <a:extLst>
              <a:ext uri="{FF2B5EF4-FFF2-40B4-BE49-F238E27FC236}">
                <a16:creationId xmlns:a16="http://schemas.microsoft.com/office/drawing/2014/main" id="{694EA5AA-3BDB-4050-BD55-074D41FFEC5A}"/>
              </a:ext>
            </a:extLst>
          </p:cNvPr>
          <p:cNvSpPr txBox="1"/>
          <p:nvPr/>
        </p:nvSpPr>
        <p:spPr>
          <a:xfrm>
            <a:off x="3348752" y="1818933"/>
            <a:ext cx="2103120" cy="215444"/>
          </a:xfrm>
          <a:prstGeom prst="rect">
            <a:avLst/>
          </a:prstGeom>
          <a:noFill/>
        </p:spPr>
        <p:txBody>
          <a:bodyPr wrap="square" rtlCol="0">
            <a:spAutoFit/>
          </a:bodyPr>
          <a:lstStyle/>
          <a:p>
            <a:pPr algn="ctr"/>
            <a:r>
              <a:rPr lang="en-US" sz="800" dirty="0">
                <a:solidFill>
                  <a:schemeClr val="tx1">
                    <a:lumMod val="65000"/>
                    <a:lumOff val="35000"/>
                  </a:schemeClr>
                </a:solidFill>
                <a:latin typeface="Roboto Medium" panose="02000000000000000000" pitchFamily="2" charset="0"/>
                <a:ea typeface="Roboto Medium" panose="02000000000000000000" pitchFamily="2" charset="0"/>
                <a:cs typeface="Roboto Medium" panose="02000000000000000000" pitchFamily="2" charset="0"/>
              </a:rPr>
              <a:t>No Medical or Rx Changes</a:t>
            </a:r>
          </a:p>
        </p:txBody>
      </p:sp>
      <p:sp>
        <p:nvSpPr>
          <p:cNvPr id="29" name="TextBox 28">
            <a:extLst>
              <a:ext uri="{FF2B5EF4-FFF2-40B4-BE49-F238E27FC236}">
                <a16:creationId xmlns:a16="http://schemas.microsoft.com/office/drawing/2014/main" id="{DC2BC2BE-BBBE-47FF-AA7C-4957DBBA2338}"/>
              </a:ext>
            </a:extLst>
          </p:cNvPr>
          <p:cNvSpPr txBox="1"/>
          <p:nvPr/>
        </p:nvSpPr>
        <p:spPr>
          <a:xfrm>
            <a:off x="6426214" y="1846925"/>
            <a:ext cx="2052165" cy="215444"/>
          </a:xfrm>
          <a:prstGeom prst="rect">
            <a:avLst/>
          </a:prstGeom>
          <a:noFill/>
        </p:spPr>
        <p:txBody>
          <a:bodyPr wrap="square" rtlCol="0">
            <a:spAutoFit/>
          </a:bodyPr>
          <a:lstStyle/>
          <a:p>
            <a:r>
              <a:rPr lang="en-US" sz="800" dirty="0">
                <a:solidFill>
                  <a:schemeClr val="tx1">
                    <a:lumMod val="65000"/>
                    <a:lumOff val="35000"/>
                  </a:schemeClr>
                </a:solidFill>
                <a:latin typeface="Roboto Medium" panose="02000000000000000000" pitchFamily="2" charset="0"/>
                <a:ea typeface="Roboto Medium" panose="02000000000000000000" pitchFamily="2" charset="0"/>
                <a:cs typeface="Roboto Medium" panose="02000000000000000000" pitchFamily="2" charset="0"/>
              </a:rPr>
              <a:t>No Medical or Rx Changes</a:t>
            </a:r>
          </a:p>
        </p:txBody>
      </p:sp>
      <p:sp>
        <p:nvSpPr>
          <p:cNvPr id="6" name="TextBox 5">
            <a:extLst>
              <a:ext uri="{FF2B5EF4-FFF2-40B4-BE49-F238E27FC236}">
                <a16:creationId xmlns:a16="http://schemas.microsoft.com/office/drawing/2014/main" id="{7A53BFAE-000E-413D-9DA8-B4B5A48BBED4}"/>
              </a:ext>
            </a:extLst>
          </p:cNvPr>
          <p:cNvSpPr txBox="1"/>
          <p:nvPr/>
        </p:nvSpPr>
        <p:spPr>
          <a:xfrm>
            <a:off x="3464635" y="2288020"/>
            <a:ext cx="2103120" cy="830997"/>
          </a:xfrm>
          <a:prstGeom prst="rect">
            <a:avLst/>
          </a:prstGeom>
          <a:noFill/>
        </p:spPr>
        <p:txBody>
          <a:bodyPr wrap="square" rtlCol="0">
            <a:spAutoFit/>
          </a:bodyPr>
          <a:lstStyle/>
          <a:p>
            <a:pPr marL="0" indent="0" defTabSz="457200" rtl="0" eaLnBrk="1" latinLnBrk="0" hangingPunct="1">
              <a:buFont typeface="Arial" panose="020B0604020202020204" pitchFamily="34" charset="0"/>
              <a:buNone/>
            </a:pPr>
            <a:r>
              <a:rPr lang="en-US" sz="800" u="sng"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Out-of-Pocket Maximum</a:t>
            </a:r>
          </a:p>
          <a:p>
            <a:pPr marL="171450" indent="-171450" defTabSz="457200" rtl="0" eaLnBrk="1" latinLnBrk="0" hangingPunct="1">
              <a:buFont typeface="Arial" panose="020B0604020202020204" pitchFamily="34" charset="0"/>
              <a:buChar char="•"/>
            </a:pPr>
            <a:r>
              <a:rPr lang="en-US" sz="800"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Balance/Choice 1000 - $8,100</a:t>
            </a:r>
          </a:p>
          <a:p>
            <a:pPr marL="171450" indent="-171450" defTabSz="457200" rtl="0" eaLnBrk="1" latinLnBrk="0" hangingPunct="1">
              <a:buFont typeface="Arial" panose="020B0604020202020204" pitchFamily="34" charset="0"/>
              <a:buChar char="•"/>
            </a:pPr>
            <a:r>
              <a:rPr lang="en-US" sz="800"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Balance/Choice 1500 - $6,500</a:t>
            </a:r>
          </a:p>
          <a:p>
            <a:pPr marL="171450" indent="-171450" defTabSz="457200" rtl="0" eaLnBrk="1" latinLnBrk="0" hangingPunct="1">
              <a:buFont typeface="Arial" panose="020B0604020202020204" pitchFamily="34" charset="0"/>
              <a:buChar char="•"/>
            </a:pPr>
            <a:r>
              <a:rPr lang="en-US" sz="800"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Peak Care 1000 - $8,200</a:t>
            </a:r>
          </a:p>
          <a:p>
            <a:pPr marL="0" indent="0" defTabSz="457200" rtl="0" eaLnBrk="1" latinLnBrk="0" hangingPunct="1">
              <a:buFont typeface="Arial" panose="020B0604020202020204" pitchFamily="34" charset="0"/>
              <a:buNone/>
            </a:pPr>
            <a:r>
              <a:rPr lang="en-US" sz="800" u="sng"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Urgent Care</a:t>
            </a:r>
          </a:p>
          <a:p>
            <a:pPr marL="171450" indent="-171450" defTabSz="457200" rtl="0" eaLnBrk="1" latinLnBrk="0" hangingPunct="1">
              <a:buFont typeface="Arial" panose="020B0604020202020204" pitchFamily="34" charset="0"/>
              <a:buChar char="•"/>
            </a:pPr>
            <a:r>
              <a:rPr lang="en-US" sz="800"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Peak Care 1000 - PCP cost share</a:t>
            </a:r>
          </a:p>
        </p:txBody>
      </p:sp>
      <p:sp>
        <p:nvSpPr>
          <p:cNvPr id="31" name="TextBox 30">
            <a:extLst>
              <a:ext uri="{FF2B5EF4-FFF2-40B4-BE49-F238E27FC236}">
                <a16:creationId xmlns:a16="http://schemas.microsoft.com/office/drawing/2014/main" id="{B11BF28E-46F6-4D9A-AA92-88A2EB4862AA}"/>
              </a:ext>
            </a:extLst>
          </p:cNvPr>
          <p:cNvSpPr txBox="1"/>
          <p:nvPr/>
        </p:nvSpPr>
        <p:spPr>
          <a:xfrm>
            <a:off x="6141651" y="2288020"/>
            <a:ext cx="2351211" cy="830997"/>
          </a:xfrm>
          <a:prstGeom prst="rect">
            <a:avLst/>
          </a:prstGeom>
          <a:noFill/>
        </p:spPr>
        <p:txBody>
          <a:bodyPr wrap="square" rtlCol="0">
            <a:spAutoFit/>
          </a:bodyPr>
          <a:lstStyle/>
          <a:p>
            <a:pPr marL="0" indent="0" algn="l" defTabSz="457200" rtl="0" eaLnBrk="1" latinLnBrk="0" hangingPunct="1">
              <a:buFont typeface="Arial" panose="020B0604020202020204" pitchFamily="34" charset="0"/>
              <a:buNone/>
            </a:pPr>
            <a:r>
              <a:rPr lang="en-US" sz="800" u="sng"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Out-of-Pocket Maximum</a:t>
            </a:r>
          </a:p>
          <a:p>
            <a:pPr marL="171450" indent="-171450" algn="l" defTabSz="457200" rtl="0" eaLnBrk="1" latinLnBrk="0" hangingPunct="1">
              <a:buFont typeface="Arial" panose="020B0604020202020204" pitchFamily="34" charset="0"/>
              <a:buChar char="•"/>
            </a:pPr>
            <a:r>
              <a:rPr lang="en-US" sz="800"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Balance/Choice 1000 - </a:t>
            </a:r>
            <a:r>
              <a:rPr lang="en-US" sz="800" kern="1200" dirty="0">
                <a:solidFill>
                  <a:srgbClr val="FF0000"/>
                </a:solidFill>
                <a:latin typeface="Roboto Medium" panose="02000000000000000000" pitchFamily="2" charset="0"/>
                <a:ea typeface="Roboto Medium" panose="02000000000000000000" pitchFamily="2" charset="0"/>
                <a:cs typeface="Roboto Medium" panose="02000000000000000000" pitchFamily="2" charset="0"/>
              </a:rPr>
              <a:t>$8,200</a:t>
            </a:r>
          </a:p>
          <a:p>
            <a:pPr marL="171450" indent="-171450" algn="l" defTabSz="457200" rtl="0" eaLnBrk="1" latinLnBrk="0" hangingPunct="1">
              <a:buFont typeface="Arial" panose="020B0604020202020204" pitchFamily="34" charset="0"/>
              <a:buChar char="•"/>
            </a:pPr>
            <a:r>
              <a:rPr lang="en-US" sz="800"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Balance/Choice 1500 - </a:t>
            </a:r>
            <a:r>
              <a:rPr lang="en-US" sz="800" kern="1200" dirty="0">
                <a:solidFill>
                  <a:srgbClr val="FF0000"/>
                </a:solidFill>
                <a:latin typeface="Roboto Medium" panose="02000000000000000000" pitchFamily="2" charset="0"/>
                <a:ea typeface="Roboto Medium" panose="02000000000000000000" pitchFamily="2" charset="0"/>
                <a:cs typeface="Roboto Medium" panose="02000000000000000000" pitchFamily="2" charset="0"/>
              </a:rPr>
              <a:t>$6,600</a:t>
            </a:r>
          </a:p>
          <a:p>
            <a:pPr marL="171450" indent="-171450" algn="l" defTabSz="457200" rtl="0" eaLnBrk="1" latinLnBrk="0" hangingPunct="1">
              <a:buFont typeface="Arial" panose="020B0604020202020204" pitchFamily="34" charset="0"/>
              <a:buChar char="•"/>
            </a:pPr>
            <a:r>
              <a:rPr lang="en-US" sz="800"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Peak Care 1000 - </a:t>
            </a:r>
            <a:r>
              <a:rPr lang="en-US" sz="800" kern="1200" dirty="0">
                <a:solidFill>
                  <a:srgbClr val="FF0000"/>
                </a:solidFill>
                <a:latin typeface="Roboto Medium" panose="02000000000000000000" pitchFamily="2" charset="0"/>
                <a:ea typeface="Roboto Medium" panose="02000000000000000000" pitchFamily="2" charset="0"/>
                <a:cs typeface="Roboto Medium" panose="02000000000000000000" pitchFamily="2" charset="0"/>
              </a:rPr>
              <a:t>$8,300</a:t>
            </a:r>
          </a:p>
          <a:p>
            <a:pPr marL="0" indent="0" algn="l" defTabSz="457200" rtl="0" eaLnBrk="1" latinLnBrk="0" hangingPunct="1">
              <a:buFont typeface="Arial" panose="020B0604020202020204" pitchFamily="34" charset="0"/>
              <a:buNone/>
            </a:pPr>
            <a:r>
              <a:rPr lang="en-US" sz="800" u="sng"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Urgent Care</a:t>
            </a:r>
          </a:p>
          <a:p>
            <a:pPr marL="171450" indent="-171450" algn="l" defTabSz="457200" rtl="0" eaLnBrk="1" latinLnBrk="0" hangingPunct="1">
              <a:buFont typeface="Arial" panose="020B0604020202020204" pitchFamily="34" charset="0"/>
              <a:buChar char="•"/>
            </a:pPr>
            <a:r>
              <a:rPr lang="en-US" sz="800" kern="1200" dirty="0">
                <a:solidFill>
                  <a:srgbClr val="FFC000"/>
                </a:solidFill>
                <a:latin typeface="Roboto Medium" panose="02000000000000000000" pitchFamily="2" charset="0"/>
                <a:ea typeface="Roboto Medium" panose="02000000000000000000" pitchFamily="2" charset="0"/>
                <a:cs typeface="Roboto Medium" panose="02000000000000000000" pitchFamily="2" charset="0"/>
              </a:rPr>
              <a:t>Peak Care 1000 - </a:t>
            </a:r>
            <a:r>
              <a:rPr lang="en-US" sz="800" kern="1200" dirty="0">
                <a:solidFill>
                  <a:srgbClr val="FF0000"/>
                </a:solidFill>
                <a:latin typeface="Roboto Medium" panose="02000000000000000000" pitchFamily="2" charset="0"/>
                <a:ea typeface="Roboto Medium" panose="02000000000000000000" pitchFamily="2" charset="0"/>
                <a:cs typeface="Roboto Medium" panose="02000000000000000000" pitchFamily="2" charset="0"/>
              </a:rPr>
              <a:t>Specialist cost share</a:t>
            </a:r>
          </a:p>
        </p:txBody>
      </p:sp>
      <p:sp>
        <p:nvSpPr>
          <p:cNvPr id="32" name="TextBox 31">
            <a:extLst>
              <a:ext uri="{FF2B5EF4-FFF2-40B4-BE49-F238E27FC236}">
                <a16:creationId xmlns:a16="http://schemas.microsoft.com/office/drawing/2014/main" id="{C4C86F57-62F9-4624-BC1F-F06523FD1B8A}"/>
              </a:ext>
            </a:extLst>
          </p:cNvPr>
          <p:cNvSpPr txBox="1"/>
          <p:nvPr/>
        </p:nvSpPr>
        <p:spPr>
          <a:xfrm>
            <a:off x="3272612" y="3411458"/>
            <a:ext cx="2103120" cy="215444"/>
          </a:xfrm>
          <a:prstGeom prst="rect">
            <a:avLst/>
          </a:prstGeom>
          <a:noFill/>
        </p:spPr>
        <p:txBody>
          <a:bodyPr wrap="square" rtlCol="0">
            <a:spAutoFit/>
          </a:bodyPr>
          <a:lstStyle/>
          <a:p>
            <a:pPr algn="ctr"/>
            <a:r>
              <a:rPr lang="en-US" sz="800" dirty="0">
                <a:solidFill>
                  <a:schemeClr val="tx2">
                    <a:lumMod val="60000"/>
                    <a:lumOff val="40000"/>
                  </a:schemeClr>
                </a:solidFill>
                <a:latin typeface="Roboto Medium" panose="02000000000000000000" pitchFamily="2" charset="0"/>
                <a:ea typeface="Roboto Medium" panose="02000000000000000000" pitchFamily="2" charset="0"/>
                <a:cs typeface="Roboto Medium" panose="02000000000000000000" pitchFamily="2" charset="0"/>
              </a:rPr>
              <a:t>No Medical or Rx Changes</a:t>
            </a:r>
          </a:p>
        </p:txBody>
      </p:sp>
      <p:sp>
        <p:nvSpPr>
          <p:cNvPr id="33" name="TextBox 32">
            <a:extLst>
              <a:ext uri="{FF2B5EF4-FFF2-40B4-BE49-F238E27FC236}">
                <a16:creationId xmlns:a16="http://schemas.microsoft.com/office/drawing/2014/main" id="{E4B0C08F-84FF-4494-A03D-50998A470D91}"/>
              </a:ext>
            </a:extLst>
          </p:cNvPr>
          <p:cNvSpPr txBox="1"/>
          <p:nvPr/>
        </p:nvSpPr>
        <p:spPr>
          <a:xfrm>
            <a:off x="6362945" y="3397177"/>
            <a:ext cx="2052165" cy="215444"/>
          </a:xfrm>
          <a:prstGeom prst="rect">
            <a:avLst/>
          </a:prstGeom>
          <a:noFill/>
        </p:spPr>
        <p:txBody>
          <a:bodyPr wrap="square" rtlCol="0">
            <a:spAutoFit/>
          </a:bodyPr>
          <a:lstStyle/>
          <a:p>
            <a:r>
              <a:rPr lang="en-US" sz="800" dirty="0">
                <a:solidFill>
                  <a:schemeClr val="tx2">
                    <a:lumMod val="60000"/>
                    <a:lumOff val="40000"/>
                  </a:schemeClr>
                </a:solidFill>
                <a:latin typeface="Roboto Medium" panose="02000000000000000000" pitchFamily="2" charset="0"/>
                <a:ea typeface="Roboto Medium" panose="02000000000000000000" pitchFamily="2" charset="0"/>
                <a:cs typeface="Roboto Medium" panose="02000000000000000000" pitchFamily="2" charset="0"/>
              </a:rPr>
              <a:t>No Medical or Rx Changes</a:t>
            </a:r>
          </a:p>
        </p:txBody>
      </p:sp>
      <p:sp>
        <p:nvSpPr>
          <p:cNvPr id="34" name="TextBox 33">
            <a:extLst>
              <a:ext uri="{FF2B5EF4-FFF2-40B4-BE49-F238E27FC236}">
                <a16:creationId xmlns:a16="http://schemas.microsoft.com/office/drawing/2014/main" id="{C515667A-9CA9-44F1-A5E9-2D704DE371EF}"/>
              </a:ext>
            </a:extLst>
          </p:cNvPr>
          <p:cNvSpPr txBox="1"/>
          <p:nvPr/>
        </p:nvSpPr>
        <p:spPr>
          <a:xfrm>
            <a:off x="3464635" y="4037661"/>
            <a:ext cx="2103120" cy="338554"/>
          </a:xfrm>
          <a:prstGeom prst="rect">
            <a:avLst/>
          </a:prstGeom>
          <a:noFill/>
        </p:spPr>
        <p:txBody>
          <a:bodyPr wrap="square" rtlCol="0">
            <a:spAutoFit/>
          </a:bodyPr>
          <a:lstStyle/>
          <a:p>
            <a:pPr marL="0" indent="0" defTabSz="457200" rtl="0" eaLnBrk="1" latinLnBrk="0" hangingPunct="1">
              <a:buFont typeface="Arial" panose="020B0604020202020204" pitchFamily="34" charset="0"/>
              <a:buNone/>
            </a:pPr>
            <a:r>
              <a:rPr lang="en-US" sz="800" u="sng" kern="1200" dirty="0">
                <a:solidFill>
                  <a:srgbClr val="A99271"/>
                </a:solidFill>
                <a:latin typeface="Roboto Medium" panose="02000000000000000000" pitchFamily="2" charset="0"/>
                <a:ea typeface="Roboto Medium" panose="02000000000000000000" pitchFamily="2" charset="0"/>
                <a:cs typeface="Roboto Medium" panose="02000000000000000000" pitchFamily="2" charset="0"/>
              </a:rPr>
              <a:t>Urgent Care</a:t>
            </a:r>
          </a:p>
          <a:p>
            <a:pPr marL="171450" indent="-171450" defTabSz="457200" rtl="0" eaLnBrk="1" latinLnBrk="0" hangingPunct="1">
              <a:buFont typeface="Arial" panose="020B0604020202020204" pitchFamily="34" charset="0"/>
              <a:buChar char="•"/>
            </a:pPr>
            <a:r>
              <a:rPr lang="en-US" sz="800" kern="1200" dirty="0">
                <a:solidFill>
                  <a:srgbClr val="A99271"/>
                </a:solidFill>
                <a:latin typeface="Roboto Medium" panose="02000000000000000000" pitchFamily="2" charset="0"/>
                <a:ea typeface="Roboto Medium" panose="02000000000000000000" pitchFamily="2" charset="0"/>
                <a:cs typeface="Roboto Medium" panose="02000000000000000000" pitchFamily="2" charset="0"/>
              </a:rPr>
              <a:t>Peak Care 6000 - PCP cost share</a:t>
            </a:r>
          </a:p>
        </p:txBody>
      </p:sp>
      <p:sp>
        <p:nvSpPr>
          <p:cNvPr id="35" name="TextBox 34">
            <a:extLst>
              <a:ext uri="{FF2B5EF4-FFF2-40B4-BE49-F238E27FC236}">
                <a16:creationId xmlns:a16="http://schemas.microsoft.com/office/drawing/2014/main" id="{662D3E5D-6463-4A77-B349-66B0D649A049}"/>
              </a:ext>
            </a:extLst>
          </p:cNvPr>
          <p:cNvSpPr txBox="1"/>
          <p:nvPr/>
        </p:nvSpPr>
        <p:spPr>
          <a:xfrm>
            <a:off x="6141650" y="4050152"/>
            <a:ext cx="2351211" cy="338554"/>
          </a:xfrm>
          <a:prstGeom prst="rect">
            <a:avLst/>
          </a:prstGeom>
          <a:noFill/>
        </p:spPr>
        <p:txBody>
          <a:bodyPr wrap="square" rtlCol="0">
            <a:spAutoFit/>
          </a:bodyPr>
          <a:lstStyle/>
          <a:p>
            <a:pPr marL="0" indent="0" algn="l" defTabSz="457200" rtl="0" eaLnBrk="1" latinLnBrk="0" hangingPunct="1">
              <a:buFont typeface="Arial" panose="020B0604020202020204" pitchFamily="34" charset="0"/>
              <a:buNone/>
            </a:pPr>
            <a:r>
              <a:rPr lang="en-US" sz="800" u="sng" kern="1200" dirty="0">
                <a:solidFill>
                  <a:srgbClr val="A99271"/>
                </a:solidFill>
                <a:latin typeface="Roboto Medium" panose="02000000000000000000" pitchFamily="2" charset="0"/>
                <a:ea typeface="Roboto Medium" panose="02000000000000000000" pitchFamily="2" charset="0"/>
                <a:cs typeface="Roboto Medium" panose="02000000000000000000" pitchFamily="2" charset="0"/>
              </a:rPr>
              <a:t>Urgent Care</a:t>
            </a:r>
          </a:p>
          <a:p>
            <a:pPr marL="171450" indent="-171450" algn="l" defTabSz="457200" rtl="0" eaLnBrk="1" latinLnBrk="0" hangingPunct="1">
              <a:buFont typeface="Arial" panose="020B0604020202020204" pitchFamily="34" charset="0"/>
              <a:buChar char="•"/>
            </a:pPr>
            <a:r>
              <a:rPr lang="en-US" sz="800" kern="1200" dirty="0">
                <a:solidFill>
                  <a:srgbClr val="A99271"/>
                </a:solidFill>
                <a:latin typeface="Roboto Medium" panose="02000000000000000000" pitchFamily="2" charset="0"/>
                <a:ea typeface="Roboto Medium" panose="02000000000000000000" pitchFamily="2" charset="0"/>
                <a:cs typeface="Roboto Medium" panose="02000000000000000000" pitchFamily="2" charset="0"/>
              </a:rPr>
              <a:t>Peak Care 6000 – </a:t>
            </a:r>
            <a:r>
              <a:rPr lang="en-US" sz="800" kern="1200" dirty="0">
                <a:solidFill>
                  <a:srgbClr val="FF0000"/>
                </a:solidFill>
                <a:latin typeface="Roboto Medium" panose="02000000000000000000" pitchFamily="2" charset="0"/>
                <a:ea typeface="Roboto Medium" panose="02000000000000000000" pitchFamily="2" charset="0"/>
                <a:cs typeface="Roboto Medium" panose="02000000000000000000" pitchFamily="2" charset="0"/>
              </a:rPr>
              <a:t>Specialist cost share</a:t>
            </a:r>
          </a:p>
        </p:txBody>
      </p:sp>
      <p:sp>
        <p:nvSpPr>
          <p:cNvPr id="36" name="TextBox 35">
            <a:extLst>
              <a:ext uri="{FF2B5EF4-FFF2-40B4-BE49-F238E27FC236}">
                <a16:creationId xmlns:a16="http://schemas.microsoft.com/office/drawing/2014/main" id="{15427408-1A2F-43A2-95CD-AA17C65F7F16}"/>
              </a:ext>
            </a:extLst>
          </p:cNvPr>
          <p:cNvSpPr txBox="1"/>
          <p:nvPr/>
        </p:nvSpPr>
        <p:spPr>
          <a:xfrm>
            <a:off x="557213" y="691105"/>
            <a:ext cx="4606900" cy="369332"/>
          </a:xfrm>
          <a:prstGeom prst="rect">
            <a:avLst/>
          </a:prstGeom>
          <a:noFill/>
        </p:spPr>
        <p:txBody>
          <a:bodyPr wrap="square">
            <a:spAutoFit/>
          </a:bodyPr>
          <a:lstStyle/>
          <a:p>
            <a:pPr eaLnBrk="1" hangingPunct="1">
              <a:spcBef>
                <a:spcPct val="0"/>
              </a:spcBef>
              <a:buFontTx/>
              <a:buNone/>
              <a:defRPr/>
            </a:pPr>
            <a:r>
              <a:rPr lang="en-US" altLang="en-US" sz="1800" dirty="0">
                <a:solidFill>
                  <a:schemeClr val="accent1"/>
                </a:solidFill>
                <a:latin typeface="Roboto" panose="02000000000000000000" pitchFamily="2" charset="0"/>
                <a:ea typeface="Roboto" panose="02000000000000000000" pitchFamily="2" charset="0"/>
                <a:cs typeface="Roboto" panose="02000000000000000000" pitchFamily="2" charset="0"/>
              </a:rPr>
              <a:t>Non-Qualified Plans</a:t>
            </a:r>
          </a:p>
        </p:txBody>
      </p:sp>
      <p:pic>
        <p:nvPicPr>
          <p:cNvPr id="28" name="Picture 27" descr="Shape&#10;&#10;Description automatically generated">
            <a:extLst>
              <a:ext uri="{FF2B5EF4-FFF2-40B4-BE49-F238E27FC236}">
                <a16:creationId xmlns:a16="http://schemas.microsoft.com/office/drawing/2014/main" id="{24F76BCD-7343-4021-83F5-89C7817462B9}"/>
              </a:ext>
            </a:extLst>
          </p:cNvPr>
          <p:cNvPicPr>
            <a:picLocks noChangeAspect="1"/>
          </p:cNvPicPr>
          <p:nvPr/>
        </p:nvPicPr>
        <p:blipFill rotWithShape="1">
          <a:blip r:embed="rId4"/>
          <a:srcRect t="21195"/>
          <a:stretch/>
        </p:blipFill>
        <p:spPr>
          <a:xfrm>
            <a:off x="678378" y="1695235"/>
            <a:ext cx="663486" cy="512397"/>
          </a:xfrm>
          <a:prstGeom prst="rect">
            <a:avLst/>
          </a:prstGeom>
        </p:spPr>
      </p:pic>
      <p:pic>
        <p:nvPicPr>
          <p:cNvPr id="39" name="Picture 38" descr="A close-up of a silver coin&#10;&#10;Description automatically generated with medium confidence">
            <a:extLst>
              <a:ext uri="{FF2B5EF4-FFF2-40B4-BE49-F238E27FC236}">
                <a16:creationId xmlns:a16="http://schemas.microsoft.com/office/drawing/2014/main" id="{7AFFDAC2-C929-46FB-8F83-0394E8A20277}"/>
              </a:ext>
            </a:extLst>
          </p:cNvPr>
          <p:cNvPicPr>
            <a:picLocks noChangeAspect="1"/>
          </p:cNvPicPr>
          <p:nvPr/>
        </p:nvPicPr>
        <p:blipFill rotWithShape="1">
          <a:blip r:embed="rId5"/>
          <a:srcRect t="21464"/>
          <a:stretch/>
        </p:blipFill>
        <p:spPr>
          <a:xfrm>
            <a:off x="655785" y="3199850"/>
            <a:ext cx="687089" cy="528817"/>
          </a:xfrm>
          <a:prstGeom prst="rect">
            <a:avLst/>
          </a:prstGeom>
        </p:spPr>
      </p:pic>
      <p:pic>
        <p:nvPicPr>
          <p:cNvPr id="43" name="Picture 42" descr="A picture containing text, watch&#10;&#10;Description automatically generated">
            <a:extLst>
              <a:ext uri="{FF2B5EF4-FFF2-40B4-BE49-F238E27FC236}">
                <a16:creationId xmlns:a16="http://schemas.microsoft.com/office/drawing/2014/main" id="{EDC684CC-3496-4852-B145-DAED383F7C28}"/>
              </a:ext>
            </a:extLst>
          </p:cNvPr>
          <p:cNvPicPr>
            <a:picLocks noChangeAspect="1"/>
          </p:cNvPicPr>
          <p:nvPr/>
        </p:nvPicPr>
        <p:blipFill rotWithShape="1">
          <a:blip r:embed="rId6"/>
          <a:srcRect t="41139"/>
          <a:stretch/>
        </p:blipFill>
        <p:spPr>
          <a:xfrm>
            <a:off x="620710" y="2436572"/>
            <a:ext cx="757241" cy="548577"/>
          </a:xfrm>
          <a:prstGeom prst="rect">
            <a:avLst/>
          </a:prstGeom>
        </p:spPr>
      </p:pic>
      <p:pic>
        <p:nvPicPr>
          <p:cNvPr id="47" name="Picture 46" descr="A picture containing gear, metalware, mollusk&#10;&#10;Description automatically generated">
            <a:extLst>
              <a:ext uri="{FF2B5EF4-FFF2-40B4-BE49-F238E27FC236}">
                <a16:creationId xmlns:a16="http://schemas.microsoft.com/office/drawing/2014/main" id="{11BB3FE2-C368-4060-BA46-6CF76F8A2DDA}"/>
              </a:ext>
            </a:extLst>
          </p:cNvPr>
          <p:cNvPicPr>
            <a:picLocks noChangeAspect="1"/>
          </p:cNvPicPr>
          <p:nvPr/>
        </p:nvPicPr>
        <p:blipFill rotWithShape="1">
          <a:blip r:embed="rId7"/>
          <a:srcRect l="67829"/>
          <a:stretch/>
        </p:blipFill>
        <p:spPr>
          <a:xfrm>
            <a:off x="696928" y="3933199"/>
            <a:ext cx="604801" cy="602703"/>
          </a:xfrm>
          <a:prstGeom prst="rect">
            <a:avLst/>
          </a:prstGeom>
        </p:spPr>
      </p:pic>
      <p:cxnSp>
        <p:nvCxnSpPr>
          <p:cNvPr id="53" name="Straight Connector 52">
            <a:extLst>
              <a:ext uri="{FF2B5EF4-FFF2-40B4-BE49-F238E27FC236}">
                <a16:creationId xmlns:a16="http://schemas.microsoft.com/office/drawing/2014/main" id="{0E49835F-A0E5-4428-955E-41145C02CECD}"/>
              </a:ext>
            </a:extLst>
          </p:cNvPr>
          <p:cNvCxnSpPr/>
          <p:nvPr/>
        </p:nvCxnSpPr>
        <p:spPr>
          <a:xfrm>
            <a:off x="6468447" y="3863403"/>
            <a:ext cx="1320800" cy="0"/>
          </a:xfrm>
          <a:prstGeom prst="line">
            <a:avLst/>
          </a:prstGeom>
          <a:ln w="635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7C7F06B-8A72-423E-89B3-D18FE04446C5}"/>
              </a:ext>
            </a:extLst>
          </p:cNvPr>
          <p:cNvCxnSpPr/>
          <p:nvPr/>
        </p:nvCxnSpPr>
        <p:spPr>
          <a:xfrm>
            <a:off x="3726620" y="3841296"/>
            <a:ext cx="1320800" cy="0"/>
          </a:xfrm>
          <a:prstGeom prst="line">
            <a:avLst/>
          </a:prstGeom>
          <a:ln w="635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02B40D6-25DF-4719-9C49-CF406E0360F2}"/>
              </a:ext>
            </a:extLst>
          </p:cNvPr>
          <p:cNvCxnSpPr/>
          <p:nvPr/>
        </p:nvCxnSpPr>
        <p:spPr>
          <a:xfrm>
            <a:off x="6468447" y="3069279"/>
            <a:ext cx="1320800" cy="0"/>
          </a:xfrm>
          <a:prstGeom prst="line">
            <a:avLst/>
          </a:prstGeom>
          <a:ln w="635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BEAFA26-20D6-4143-B94C-6C1F05A721FD}"/>
              </a:ext>
            </a:extLst>
          </p:cNvPr>
          <p:cNvCxnSpPr/>
          <p:nvPr/>
        </p:nvCxnSpPr>
        <p:spPr>
          <a:xfrm>
            <a:off x="3773434" y="3069167"/>
            <a:ext cx="1320800" cy="0"/>
          </a:xfrm>
          <a:prstGeom prst="line">
            <a:avLst/>
          </a:prstGeom>
          <a:ln w="635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5E80409-4C46-4C63-84B5-160535A2287B}"/>
              </a:ext>
            </a:extLst>
          </p:cNvPr>
          <p:cNvCxnSpPr/>
          <p:nvPr/>
        </p:nvCxnSpPr>
        <p:spPr>
          <a:xfrm>
            <a:off x="3767941" y="2329504"/>
            <a:ext cx="1320800" cy="0"/>
          </a:xfrm>
          <a:prstGeom prst="line">
            <a:avLst/>
          </a:prstGeom>
          <a:ln w="635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D551719-43D9-4AC7-85DE-045786F90D9B}"/>
              </a:ext>
            </a:extLst>
          </p:cNvPr>
          <p:cNvCxnSpPr/>
          <p:nvPr/>
        </p:nvCxnSpPr>
        <p:spPr>
          <a:xfrm>
            <a:off x="6497038" y="2306457"/>
            <a:ext cx="1320800" cy="0"/>
          </a:xfrm>
          <a:prstGeom prst="line">
            <a:avLst/>
          </a:prstGeom>
          <a:ln w="635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meraBrandTheme">
  <a:themeElements>
    <a:clrScheme name="Premera Brand Theme">
      <a:dk1>
        <a:sysClr val="windowText" lastClr="000000"/>
      </a:dk1>
      <a:lt1>
        <a:sysClr val="window" lastClr="FFFFFF"/>
      </a:lt1>
      <a:dk2>
        <a:srgbClr val="63666A"/>
      </a:dk2>
      <a:lt2>
        <a:srgbClr val="DDDEDC"/>
      </a:lt2>
      <a:accent1>
        <a:srgbClr val="0085CA"/>
      </a:accent1>
      <a:accent2>
        <a:srgbClr val="00A7B5"/>
      </a:accent2>
      <a:accent3>
        <a:srgbClr val="F1E6B2"/>
      </a:accent3>
      <a:accent4>
        <a:srgbClr val="E04E39"/>
      </a:accent4>
      <a:accent5>
        <a:srgbClr val="63666A"/>
      </a:accent5>
      <a:accent6>
        <a:srgbClr val="FF7C76"/>
      </a:accent6>
      <a:hlink>
        <a:srgbClr val="0085CA"/>
      </a:hlink>
      <a:folHlink>
        <a:srgbClr val="0085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Premera New Brand">
      <a:dk1>
        <a:sysClr val="windowText" lastClr="000000"/>
      </a:dk1>
      <a:lt1>
        <a:sysClr val="window" lastClr="FFFFFF"/>
      </a:lt1>
      <a:dk2>
        <a:srgbClr val="0085CA"/>
      </a:dk2>
      <a:lt2>
        <a:srgbClr val="E6E6E6"/>
      </a:lt2>
      <a:accent1>
        <a:srgbClr val="0085CA"/>
      </a:accent1>
      <a:accent2>
        <a:srgbClr val="00A7B5"/>
      </a:accent2>
      <a:accent3>
        <a:srgbClr val="E04E39"/>
      </a:accent3>
      <a:accent4>
        <a:srgbClr val="FF7C76"/>
      </a:accent4>
      <a:accent5>
        <a:srgbClr val="F1E6B2"/>
      </a:accent5>
      <a:accent6>
        <a:srgbClr val="AEAEA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F147300346884892E6A736FF6CC907" ma:contentTypeVersion="1" ma:contentTypeDescription="Create a new document." ma:contentTypeScope="" ma:versionID="70bca4a3dd1784bd8b6c5a6946f8744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9419A3-02E7-4F9E-B81B-8C4944266299}">
  <ds:schemaRefs>
    <ds:schemaRef ds:uri="http://schemas.microsoft.com/sharepoint/v3/contenttype/forms"/>
  </ds:schemaRefs>
</ds:datastoreItem>
</file>

<file path=customXml/itemProps2.xml><?xml version="1.0" encoding="utf-8"?>
<ds:datastoreItem xmlns:ds="http://schemas.openxmlformats.org/officeDocument/2006/customXml" ds:itemID="{AE152E0F-A252-4151-B86F-2A107FEB11B9}">
  <ds:schemaRefs>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3610C75A-A1C0-4116-BB4D-0EDE99476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PremeraBrandTheme.thmx</Template>
  <TotalTime>26346</TotalTime>
  <Words>3570</Words>
  <Application>Microsoft Office PowerPoint</Application>
  <PresentationFormat>On-screen Show (16:9)</PresentationFormat>
  <Paragraphs>680</Paragraphs>
  <Slides>38</Slides>
  <Notes>38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Avenir W01</vt:lpstr>
      <vt:lpstr>Calibri</vt:lpstr>
      <vt:lpstr>Courier New</vt:lpstr>
      <vt:lpstr>Lora</vt:lpstr>
      <vt:lpstr>Lora Regular</vt:lpstr>
      <vt:lpstr>Noto Sans Symbols</vt:lpstr>
      <vt:lpstr>Roboto</vt:lpstr>
      <vt:lpstr>Roboto Light</vt:lpstr>
      <vt:lpstr>Roboto Medium</vt:lpstr>
      <vt:lpstr>PremeraBrandTheme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Tervo</dc:creator>
  <cp:lastModifiedBy>Rachelle Wharf</cp:lastModifiedBy>
  <cp:revision>737</cp:revision>
  <cp:lastPrinted>2019-08-13T00:14:10Z</cp:lastPrinted>
  <dcterms:created xsi:type="dcterms:W3CDTF">2017-02-15T22:42:46Z</dcterms:created>
  <dcterms:modified xsi:type="dcterms:W3CDTF">2021-10-04T17:37:37Z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